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2"/>
  </p:notesMasterIdLst>
  <p:sldIdLst>
    <p:sldId id="256" r:id="rId2"/>
    <p:sldId id="279" r:id="rId3"/>
    <p:sldId id="331" r:id="rId4"/>
    <p:sldId id="332" r:id="rId5"/>
    <p:sldId id="333" r:id="rId6"/>
    <p:sldId id="334" r:id="rId7"/>
    <p:sldId id="335" r:id="rId8"/>
    <p:sldId id="258" r:id="rId9"/>
    <p:sldId id="260" r:id="rId10"/>
    <p:sldId id="261" r:id="rId11"/>
    <p:sldId id="257" r:id="rId12"/>
    <p:sldId id="262" r:id="rId13"/>
    <p:sldId id="259" r:id="rId14"/>
    <p:sldId id="266" r:id="rId15"/>
    <p:sldId id="264" r:id="rId16"/>
    <p:sldId id="263" r:id="rId17"/>
    <p:sldId id="267" r:id="rId18"/>
    <p:sldId id="265" r:id="rId19"/>
    <p:sldId id="269" r:id="rId20"/>
    <p:sldId id="268" r:id="rId21"/>
    <p:sldId id="272" r:id="rId22"/>
    <p:sldId id="270" r:id="rId23"/>
    <p:sldId id="286" r:id="rId24"/>
    <p:sldId id="459" r:id="rId25"/>
    <p:sldId id="460" r:id="rId26"/>
    <p:sldId id="273" r:id="rId27"/>
    <p:sldId id="275" r:id="rId28"/>
    <p:sldId id="461" r:id="rId29"/>
    <p:sldId id="462" r:id="rId30"/>
    <p:sldId id="466" r:id="rId31"/>
    <p:sldId id="274" r:id="rId32"/>
    <p:sldId id="276" r:id="rId33"/>
    <p:sldId id="277" r:id="rId34"/>
    <p:sldId id="463" r:id="rId35"/>
    <p:sldId id="467" r:id="rId36"/>
    <p:sldId id="468" r:id="rId37"/>
    <p:sldId id="469" r:id="rId38"/>
    <p:sldId id="284" r:id="rId39"/>
    <p:sldId id="470" r:id="rId40"/>
    <p:sldId id="278"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7"/>
  </p:normalViewPr>
  <p:slideViewPr>
    <p:cSldViewPr snapToGrid="0" snapToObjects="1">
      <p:cViewPr varScale="1">
        <p:scale>
          <a:sx n="131" d="100"/>
          <a:sy n="131" d="100"/>
        </p:scale>
        <p:origin x="16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6" Type="http://schemas.openxmlformats.org/officeDocument/2006/relationships/image" Target="../media/image9.wmf"/><Relationship Id="rId5" Type="http://schemas.openxmlformats.org/officeDocument/2006/relationships/image" Target="../media/image8.wmf"/><Relationship Id="rId4"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wmf"/></Relationships>
</file>

<file path=ppt/media/image1.wmf>
</file>

<file path=ppt/media/image10.wmf>
</file>

<file path=ppt/media/image11.png>
</file>

<file path=ppt/media/image12.wmf>
</file>

<file path=ppt/media/image13.png>
</file>

<file path=ppt/media/image14.wmf>
</file>

<file path=ppt/media/image15.png>
</file>

<file path=ppt/media/image16.png>
</file>

<file path=ppt/media/image16.tiff>
</file>

<file path=ppt/media/image17.png>
</file>

<file path=ppt/media/image17.tiff>
</file>

<file path=ppt/media/image18.png>
</file>

<file path=ppt/media/image19.tiff>
</file>

<file path=ppt/media/image2.wmf>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tiff>
</file>

<file path=ppt/media/image39.tiff>
</file>

<file path=ppt/media/image4.wmf>
</file>

<file path=ppt/media/image40.tiff>
</file>

<file path=ppt/media/image41.png>
</file>

<file path=ppt/media/image42.png>
</file>

<file path=ppt/media/image42.tiff>
</file>

<file path=ppt/media/image43.png>
</file>

<file path=ppt/media/image44.png>
</file>

<file path=ppt/media/image45.png>
</file>

<file path=ppt/media/image46.png>
</file>

<file path=ppt/media/image47.png>
</file>

<file path=ppt/media/image48.png>
</file>

<file path=ppt/media/image5.wmf>
</file>

<file path=ppt/media/image6.wmf>
</file>

<file path=ppt/media/image7.wmf>
</file>

<file path=ppt/media/image8.wmf>
</file>

<file path=ppt/media/image9.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E226FE-EB12-7A42-AB88-ED3961E07DB3}" type="datetimeFigureOut">
              <a:rPr lang="en-US" smtClean="0"/>
              <a:t>10/7/19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008EEB-A117-2A42-94DC-9602B4D9504A}" type="slidenum">
              <a:rPr lang="en-US" smtClean="0"/>
              <a:t>‹#›</a:t>
            </a:fld>
            <a:endParaRPr lang="en-US"/>
          </a:p>
        </p:txBody>
      </p:sp>
    </p:spTree>
    <p:extLst>
      <p:ext uri="{BB962C8B-B14F-4D97-AF65-F5344CB8AC3E}">
        <p14:creationId xmlns:p14="http://schemas.microsoft.com/office/powerpoint/2010/main" val="2227478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987503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r>
              <a:rPr lang="en-US" dirty="0"/>
              <a:t>Keep as slide?  Maybe add a Lightboard as well? </a:t>
            </a:r>
          </a:p>
        </p:txBody>
      </p:sp>
    </p:spTree>
    <p:extLst>
      <p:ext uri="{BB962C8B-B14F-4D97-AF65-F5344CB8AC3E}">
        <p14:creationId xmlns:p14="http://schemas.microsoft.com/office/powerpoint/2010/main" val="1338904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676674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459156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498599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10/7/19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10/7/19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10/7/19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10/7/19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5.png"/></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notesSlide" Target="../notesSlides/notesSlide1.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wmf"/><Relationship Id="rId5" Type="http://schemas.openxmlformats.org/officeDocument/2006/relationships/oleObject" Target="../embeddings/oleObject1.bin"/><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7" Type="http://schemas.openxmlformats.org/officeDocument/2006/relationships/image" Target="../media/image48.png"/><Relationship Id="rId2" Type="http://schemas.openxmlformats.org/officeDocument/2006/relationships/image" Target="../media/image44.png"/><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8.wmf"/><Relationship Id="rId3" Type="http://schemas.openxmlformats.org/officeDocument/2006/relationships/notesSlide" Target="../notesSlides/notesSlide2.xml"/><Relationship Id="rId7" Type="http://schemas.openxmlformats.org/officeDocument/2006/relationships/image" Target="../media/image5.wmf"/><Relationship Id="rId12"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7.wmf"/><Relationship Id="rId5" Type="http://schemas.openxmlformats.org/officeDocument/2006/relationships/image" Target="../media/image4.wmf"/><Relationship Id="rId15" Type="http://schemas.openxmlformats.org/officeDocument/2006/relationships/image" Target="../media/image9.w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6.wmf"/><Relationship Id="rId14" Type="http://schemas.openxmlformats.org/officeDocument/2006/relationships/oleObject" Target="../embeddings/oleObject8.bin"/></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NUL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11.png"/><Relationship Id="rId5" Type="http://schemas.openxmlformats.org/officeDocument/2006/relationships/image" Target="../media/image10.wmf"/><Relationship Id="rId4" Type="http://schemas.openxmlformats.org/officeDocument/2006/relationships/oleObject" Target="../embeddings/oleObject9.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13.png"/><Relationship Id="rId5" Type="http://schemas.openxmlformats.org/officeDocument/2006/relationships/image" Target="../media/image12.wmf"/><Relationship Id="rId4" Type="http://schemas.openxmlformats.org/officeDocument/2006/relationships/oleObject" Target="../embeddings/oleObject10.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15.png"/><Relationship Id="rId5" Type="http://schemas.openxmlformats.org/officeDocument/2006/relationships/image" Target="../media/image14.wmf"/><Relationship Id="rId4" Type="http://schemas.openxmlformats.org/officeDocument/2006/relationships/oleObject" Target="../embeddings/oleObject11.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658AE-2257-464F-861F-97102A606D19}"/>
              </a:ext>
            </a:extLst>
          </p:cNvPr>
          <p:cNvSpPr>
            <a:spLocks noGrp="1"/>
          </p:cNvSpPr>
          <p:nvPr>
            <p:ph type="ctrTitle"/>
          </p:nvPr>
        </p:nvSpPr>
        <p:spPr/>
        <p:txBody>
          <a:bodyPr/>
          <a:lstStyle/>
          <a:p>
            <a:r>
              <a:rPr lang="en-US" dirty="0"/>
              <a:t>Time Series Unit 7</a:t>
            </a:r>
          </a:p>
        </p:txBody>
      </p:sp>
      <p:sp>
        <p:nvSpPr>
          <p:cNvPr id="3" name="Subtitle 2">
            <a:extLst>
              <a:ext uri="{FF2B5EF4-FFF2-40B4-BE49-F238E27FC236}">
                <a16:creationId xmlns:a16="http://schemas.microsoft.com/office/drawing/2014/main" id="{3CE3573E-1399-8E44-9BB4-AD6B8A8C6115}"/>
              </a:ext>
            </a:extLst>
          </p:cNvPr>
          <p:cNvSpPr>
            <a:spLocks noGrp="1"/>
          </p:cNvSpPr>
          <p:nvPr>
            <p:ph type="subTitle" idx="1"/>
          </p:nvPr>
        </p:nvSpPr>
        <p:spPr/>
        <p:txBody>
          <a:bodyPr/>
          <a:lstStyle/>
          <a:p>
            <a:r>
              <a:rPr lang="en-US" dirty="0"/>
              <a:t>Forecasting</a:t>
            </a:r>
          </a:p>
        </p:txBody>
      </p:sp>
    </p:spTree>
    <p:extLst>
      <p:ext uri="{BB962C8B-B14F-4D97-AF65-F5344CB8AC3E}">
        <p14:creationId xmlns:p14="http://schemas.microsoft.com/office/powerpoint/2010/main" val="3563204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d>
                        <m:dPr>
                          <m:ctrlPr>
                            <a:rPr lang="en-US" i="1">
                              <a:solidFill>
                                <a:srgbClr val="FF0000"/>
                              </a:solidFill>
                              <a:latin typeface="Cambria Math" panose="02040503050406030204" pitchFamily="18" charset="0"/>
                            </a:rPr>
                          </m:ctrlPr>
                        </m:dPr>
                        <m:e>
                          <m:r>
                            <a:rPr lang="en-US" i="1">
                              <a:solidFill>
                                <a:srgbClr val="FF0000"/>
                              </a:solidFill>
                              <a:latin typeface="Cambria Math" panose="02040503050406030204" pitchFamily="18" charset="0"/>
                            </a:rPr>
                            <m:t>1 −</m:t>
                          </m:r>
                          <m:sSup>
                            <m:sSupPr>
                              <m:ctrlPr>
                                <a:rPr lang="en-US" i="1">
                                  <a:solidFill>
                                    <a:srgbClr val="FF0000"/>
                                  </a:solidFill>
                                  <a:latin typeface="Cambria Math" panose="02040503050406030204" pitchFamily="18" charset="0"/>
                                </a:rPr>
                              </m:ctrlPr>
                            </m:sSupPr>
                            <m:e>
                              <m:r>
                                <a:rPr lang="en-US" i="1">
                                  <a:solidFill>
                                    <a:srgbClr val="FF0000"/>
                                  </a:solidFill>
                                  <a:latin typeface="Cambria Math" panose="02040503050406030204" pitchFamily="18" charset="0"/>
                                </a:rPr>
                                <m:t>𝐵</m:t>
                              </m:r>
                            </m:e>
                            <m:sup>
                              <m:r>
                                <a:rPr lang="en-US" i="1">
                                  <a:solidFill>
                                    <a:srgbClr val="FF0000"/>
                                  </a:solidFill>
                                  <a:latin typeface="Cambria Math" panose="02040503050406030204" pitchFamily="18" charset="0"/>
                                </a:rPr>
                                <m:t>4</m:t>
                              </m:r>
                            </m:sup>
                          </m:sSup>
                        </m:e>
                      </m:d>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𝑋</m:t>
                          </m:r>
                        </m:e>
                        <m:sub>
                          <m:r>
                            <a:rPr lang="en-US" i="1">
                              <a:solidFill>
                                <a:srgbClr val="FF0000"/>
                              </a:solidFill>
                              <a:latin typeface="Cambria Math" panose="02040503050406030204" pitchFamily="18" charset="0"/>
                            </a:rPr>
                            <m:t>𝑡</m:t>
                          </m:r>
                        </m:sub>
                      </m:sSub>
                      <m:r>
                        <a:rPr lang="en-US" i="1">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𝑎</m:t>
                          </m:r>
                        </m:e>
                        <m:sub>
                          <m:r>
                            <a:rPr lang="en-US" i="1">
                              <a:solidFill>
                                <a:srgbClr val="FF0000"/>
                              </a:solidFill>
                              <a:latin typeface="Cambria Math" panose="02040503050406030204" pitchFamily="18" charset="0"/>
                            </a:rPr>
                            <m:t>𝑡</m:t>
                          </m:r>
                        </m:sub>
                      </m:sSub>
                    </m:oMath>
                  </m:oMathPara>
                </a14:m>
                <a:endParaRPr lang="en-US" dirty="0">
                  <a:solidFill>
                    <a:srgbClr val="FF0000"/>
                  </a:solidFill>
                </a:endParaRPr>
              </a:p>
            </p:txBody>
          </p:sp>
        </mc:Choice>
        <mc:Fallback xmlns="">
          <p:sp>
            <p:nvSpPr>
              <p:cNvPr id="3" name="Content Placeholder 2">
                <a:extLst>
                  <a:ext uri="{FF2B5EF4-FFF2-40B4-BE49-F238E27FC236}">
                    <a16:creationId xmlns:a16="http://schemas.microsoft.com/office/drawing/2014/main" id="{19FD15C5-4836-964D-8818-1B5309C7F4ED}"/>
                  </a:ext>
                </a:extLst>
              </p:cNvPr>
              <p:cNvSpPr>
                <a:spLocks noGrp="1" noRot="1" noChangeAspect="1" noMove="1" noResize="1" noEditPoints="1" noAdjustHandles="1" noChangeArrowheads="1" noChangeShapeType="1" noTextEdit="1"/>
              </p:cNvSpPr>
              <p:nvPr>
                <p:ph idx="1"/>
              </p:nvPr>
            </p:nvSpPr>
            <p:spPr>
              <a:blipFill>
                <a:blip r:embed="rId2"/>
                <a:stretch>
                  <a:fillRect l="-1608" t="-2632" r="-482"/>
                </a:stretch>
              </a:blipFill>
            </p:spPr>
            <p:txBody>
              <a:bodyPr/>
              <a:lstStyle/>
              <a:p>
                <a:r>
                  <a:rPr lang="en-US">
                    <a:noFill/>
                  </a:rPr>
                  <a:t> </a:t>
                </a:r>
              </a:p>
            </p:txBody>
          </p:sp>
        </mc:Fallback>
      </mc:AlternateContent>
    </p:spTree>
    <p:extLst>
      <p:ext uri="{BB962C8B-B14F-4D97-AF65-F5344CB8AC3E}">
        <p14:creationId xmlns:p14="http://schemas.microsoft.com/office/powerpoint/2010/main" val="2418205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AC6E0-65CF-5149-B702-E37CBE0DD46F}"/>
              </a:ext>
            </a:extLst>
          </p:cNvPr>
          <p:cNvSpPr>
            <a:spLocks noGrp="1"/>
          </p:cNvSpPr>
          <p:nvPr>
            <p:ph type="title"/>
          </p:nvPr>
        </p:nvSpPr>
        <p:spPr/>
        <p:txBody>
          <a:bodyPr/>
          <a:lstStyle/>
          <a:p>
            <a:r>
              <a:rPr lang="en-US" dirty="0" err="1"/>
              <a:t>Monthy</a:t>
            </a:r>
            <a:r>
              <a:rPr lang="en-US" dirty="0"/>
              <a:t> Data With S = 4</a:t>
            </a:r>
          </a:p>
        </p:txBody>
      </p:sp>
      <p:sp>
        <p:nvSpPr>
          <p:cNvPr id="4" name="TextBox 3">
            <a:extLst>
              <a:ext uri="{FF2B5EF4-FFF2-40B4-BE49-F238E27FC236}">
                <a16:creationId xmlns:a16="http://schemas.microsoft.com/office/drawing/2014/main" id="{F0EFC67E-9BE4-F541-B0C7-FEFD6FED9425}"/>
              </a:ext>
            </a:extLst>
          </p:cNvPr>
          <p:cNvSpPr txBox="1"/>
          <p:nvPr/>
        </p:nvSpPr>
        <p:spPr>
          <a:xfrm>
            <a:off x="423081" y="2292824"/>
            <a:ext cx="8434316" cy="523220"/>
          </a:xfrm>
          <a:prstGeom prst="rect">
            <a:avLst/>
          </a:prstGeom>
          <a:noFill/>
        </p:spPr>
        <p:txBody>
          <a:bodyPr wrap="square" rtlCol="0">
            <a:spAutoFit/>
          </a:bodyPr>
          <a:lstStyle/>
          <a:p>
            <a:pPr algn="ctr"/>
            <a:r>
              <a:rPr lang="en-US" sz="2800" dirty="0"/>
              <a:t>Jan Feb Mar Apr May June July Aug Sept Oct Nov Dec</a:t>
            </a:r>
          </a:p>
        </p:txBody>
      </p:sp>
      <p:sp>
        <p:nvSpPr>
          <p:cNvPr id="5" name="TextBox 4">
            <a:extLst>
              <a:ext uri="{FF2B5EF4-FFF2-40B4-BE49-F238E27FC236}">
                <a16:creationId xmlns:a16="http://schemas.microsoft.com/office/drawing/2014/main" id="{4759EE36-774B-5342-9214-22C8389DCA4E}"/>
              </a:ext>
            </a:extLst>
          </p:cNvPr>
          <p:cNvSpPr txBox="1"/>
          <p:nvPr/>
        </p:nvSpPr>
        <p:spPr>
          <a:xfrm>
            <a:off x="423081" y="3045725"/>
            <a:ext cx="8434316" cy="523220"/>
          </a:xfrm>
          <a:prstGeom prst="rect">
            <a:avLst/>
          </a:prstGeom>
          <a:noFill/>
        </p:spPr>
        <p:txBody>
          <a:bodyPr wrap="square" rtlCol="0">
            <a:spAutoFit/>
          </a:bodyPr>
          <a:lstStyle/>
          <a:p>
            <a:pPr algn="ctr"/>
            <a:r>
              <a:rPr lang="en-US" sz="2800" dirty="0">
                <a:solidFill>
                  <a:srgbClr val="FF0000"/>
                </a:solidFill>
              </a:rPr>
              <a:t>Jan</a:t>
            </a:r>
            <a:r>
              <a:rPr lang="en-US" sz="2800" dirty="0"/>
              <a:t> Feb Mar Apr </a:t>
            </a:r>
            <a:r>
              <a:rPr lang="en-US" sz="2800" dirty="0">
                <a:solidFill>
                  <a:srgbClr val="FF0000"/>
                </a:solidFill>
              </a:rPr>
              <a:t>May</a:t>
            </a:r>
            <a:r>
              <a:rPr lang="en-US" sz="2800" dirty="0"/>
              <a:t> June July Aug </a:t>
            </a:r>
            <a:r>
              <a:rPr lang="en-US" sz="2800" dirty="0">
                <a:solidFill>
                  <a:srgbClr val="FF0000"/>
                </a:solidFill>
              </a:rPr>
              <a:t>Sept</a:t>
            </a:r>
            <a:r>
              <a:rPr lang="en-US" sz="2800" dirty="0"/>
              <a:t> Oct Nov Dec</a:t>
            </a:r>
          </a:p>
        </p:txBody>
      </p:sp>
      <p:sp>
        <p:nvSpPr>
          <p:cNvPr id="6" name="TextBox 5">
            <a:extLst>
              <a:ext uri="{FF2B5EF4-FFF2-40B4-BE49-F238E27FC236}">
                <a16:creationId xmlns:a16="http://schemas.microsoft.com/office/drawing/2014/main" id="{0CC6D7D3-9C0B-4245-BA7F-4888165A500B}"/>
              </a:ext>
            </a:extLst>
          </p:cNvPr>
          <p:cNvSpPr txBox="1"/>
          <p:nvPr/>
        </p:nvSpPr>
        <p:spPr>
          <a:xfrm>
            <a:off x="354842" y="3798626"/>
            <a:ext cx="8434316" cy="523220"/>
          </a:xfrm>
          <a:prstGeom prst="rect">
            <a:avLst/>
          </a:prstGeom>
          <a:noFill/>
        </p:spPr>
        <p:txBody>
          <a:bodyPr wrap="square" rtlCol="0">
            <a:spAutoFit/>
          </a:bodyPr>
          <a:lstStyle/>
          <a:p>
            <a:pPr algn="ctr"/>
            <a:r>
              <a:rPr lang="en-US" sz="2800" dirty="0"/>
              <a:t>Jan </a:t>
            </a:r>
            <a:r>
              <a:rPr lang="en-US" sz="2800" dirty="0">
                <a:solidFill>
                  <a:srgbClr val="FF0000"/>
                </a:solidFill>
              </a:rPr>
              <a:t>Feb</a:t>
            </a:r>
            <a:r>
              <a:rPr lang="en-US" sz="2800" dirty="0"/>
              <a:t> Mar Apr May </a:t>
            </a:r>
            <a:r>
              <a:rPr lang="en-US" sz="2800" dirty="0">
                <a:solidFill>
                  <a:srgbClr val="FF0000"/>
                </a:solidFill>
              </a:rPr>
              <a:t>June</a:t>
            </a:r>
            <a:r>
              <a:rPr lang="en-US" sz="2800" dirty="0"/>
              <a:t> July Aug Sept </a:t>
            </a:r>
            <a:r>
              <a:rPr lang="en-US" sz="2800" dirty="0">
                <a:solidFill>
                  <a:srgbClr val="FF0000"/>
                </a:solidFill>
              </a:rPr>
              <a:t>Oct</a:t>
            </a:r>
            <a:r>
              <a:rPr lang="en-US" sz="2800" dirty="0"/>
              <a:t> Nov Dec</a:t>
            </a:r>
          </a:p>
        </p:txBody>
      </p:sp>
      <p:sp>
        <p:nvSpPr>
          <p:cNvPr id="7" name="TextBox 6">
            <a:extLst>
              <a:ext uri="{FF2B5EF4-FFF2-40B4-BE49-F238E27FC236}">
                <a16:creationId xmlns:a16="http://schemas.microsoft.com/office/drawing/2014/main" id="{37BD5A3F-7AC2-0A46-856E-0E8CDD63AC41}"/>
              </a:ext>
            </a:extLst>
          </p:cNvPr>
          <p:cNvSpPr txBox="1"/>
          <p:nvPr/>
        </p:nvSpPr>
        <p:spPr>
          <a:xfrm>
            <a:off x="354842" y="4551527"/>
            <a:ext cx="8434316" cy="523220"/>
          </a:xfrm>
          <a:prstGeom prst="rect">
            <a:avLst/>
          </a:prstGeom>
          <a:noFill/>
        </p:spPr>
        <p:txBody>
          <a:bodyPr wrap="square" rtlCol="0">
            <a:spAutoFit/>
          </a:bodyPr>
          <a:lstStyle/>
          <a:p>
            <a:pPr algn="ctr"/>
            <a:r>
              <a:rPr lang="en-US" sz="2800" dirty="0"/>
              <a:t>Jan Feb </a:t>
            </a:r>
            <a:r>
              <a:rPr lang="en-US" sz="2800" dirty="0">
                <a:solidFill>
                  <a:srgbClr val="FF0000"/>
                </a:solidFill>
              </a:rPr>
              <a:t>Mar</a:t>
            </a:r>
            <a:r>
              <a:rPr lang="en-US" sz="2800" dirty="0"/>
              <a:t> Apr May June </a:t>
            </a:r>
            <a:r>
              <a:rPr lang="en-US" sz="2800" dirty="0">
                <a:solidFill>
                  <a:srgbClr val="FF0000"/>
                </a:solidFill>
              </a:rPr>
              <a:t>July</a:t>
            </a:r>
            <a:r>
              <a:rPr lang="en-US" sz="2800" dirty="0"/>
              <a:t> Aug Sept Oct </a:t>
            </a:r>
            <a:r>
              <a:rPr lang="en-US" sz="2800" dirty="0">
                <a:solidFill>
                  <a:srgbClr val="FF0000"/>
                </a:solidFill>
              </a:rPr>
              <a:t>Nov</a:t>
            </a:r>
            <a:r>
              <a:rPr lang="en-US" sz="2800" dirty="0"/>
              <a:t> Dec</a:t>
            </a:r>
          </a:p>
        </p:txBody>
      </p:sp>
      <p:sp>
        <p:nvSpPr>
          <p:cNvPr id="8" name="TextBox 7">
            <a:extLst>
              <a:ext uri="{FF2B5EF4-FFF2-40B4-BE49-F238E27FC236}">
                <a16:creationId xmlns:a16="http://schemas.microsoft.com/office/drawing/2014/main" id="{2E75E4A1-3190-BB44-A9DC-39718100B70B}"/>
              </a:ext>
            </a:extLst>
          </p:cNvPr>
          <p:cNvSpPr txBox="1"/>
          <p:nvPr/>
        </p:nvSpPr>
        <p:spPr>
          <a:xfrm>
            <a:off x="354842" y="5304428"/>
            <a:ext cx="8434316" cy="523220"/>
          </a:xfrm>
          <a:prstGeom prst="rect">
            <a:avLst/>
          </a:prstGeom>
          <a:noFill/>
        </p:spPr>
        <p:txBody>
          <a:bodyPr wrap="square" rtlCol="0">
            <a:spAutoFit/>
          </a:bodyPr>
          <a:lstStyle/>
          <a:p>
            <a:pPr algn="ctr"/>
            <a:r>
              <a:rPr lang="en-US" sz="2800" dirty="0"/>
              <a:t>Jan Feb Mar </a:t>
            </a:r>
            <a:r>
              <a:rPr lang="en-US" sz="2800" dirty="0">
                <a:solidFill>
                  <a:srgbClr val="FF0000"/>
                </a:solidFill>
              </a:rPr>
              <a:t>Apr</a:t>
            </a:r>
            <a:r>
              <a:rPr lang="en-US" sz="2800" dirty="0"/>
              <a:t> May June July </a:t>
            </a:r>
            <a:r>
              <a:rPr lang="en-US" sz="2800" dirty="0">
                <a:solidFill>
                  <a:srgbClr val="FF0000"/>
                </a:solidFill>
              </a:rPr>
              <a:t>Aug</a:t>
            </a:r>
            <a:r>
              <a:rPr lang="en-US" sz="2800" dirty="0"/>
              <a:t> Sept Oct Nov </a:t>
            </a:r>
            <a:r>
              <a:rPr lang="en-US" sz="2800" dirty="0">
                <a:solidFill>
                  <a:srgbClr val="FF0000"/>
                </a:solidFill>
              </a:rPr>
              <a:t>Dec</a:t>
            </a:r>
          </a:p>
        </p:txBody>
      </p:sp>
    </p:spTree>
    <p:extLst>
      <p:ext uri="{BB962C8B-B14F-4D97-AF65-F5344CB8AC3E}">
        <p14:creationId xmlns:p14="http://schemas.microsoft.com/office/powerpoint/2010/main" val="164845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514350" indent="-514350">
              <a:buAutoNum type="alphaLcPeriod"/>
            </a:pPr>
            <a:endParaRPr lang="en-US" dirty="0"/>
          </a:p>
          <a:p>
            <a:pPr marL="514350" indent="-514350">
              <a:buAutoNum type="alphaLcPeriod"/>
            </a:pPr>
            <a:r>
              <a:rPr lang="en-US" dirty="0"/>
              <a:t>Describe what the model is saying about the data … about the correlation.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DC4BFED-EC74-7B41-A8EF-F2C8E496832C}"/>
                  </a:ext>
                </a:extLst>
              </p:cNvPr>
              <p:cNvSpPr/>
              <p:nvPr/>
            </p:nvSpPr>
            <p:spPr>
              <a:xfrm>
                <a:off x="3530084" y="4267916"/>
                <a:ext cx="189276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ctrlPr>
                            <a:rPr lang="en-US" i="1">
                              <a:solidFill>
                                <a:srgbClr val="FF0000"/>
                              </a:solidFill>
                              <a:latin typeface="Cambria Math" panose="02040503050406030204" pitchFamily="18" charset="0"/>
                            </a:rPr>
                          </m:ctrlPr>
                        </m:dPr>
                        <m:e>
                          <m:r>
                            <a:rPr lang="en-US" i="1">
                              <a:solidFill>
                                <a:srgbClr val="FF0000"/>
                              </a:solidFill>
                              <a:latin typeface="Cambria Math" panose="02040503050406030204" pitchFamily="18" charset="0"/>
                            </a:rPr>
                            <m:t>1 −</m:t>
                          </m:r>
                          <m:sSup>
                            <m:sSupPr>
                              <m:ctrlPr>
                                <a:rPr lang="en-US" i="1">
                                  <a:solidFill>
                                    <a:srgbClr val="FF0000"/>
                                  </a:solidFill>
                                  <a:latin typeface="Cambria Math" panose="02040503050406030204" pitchFamily="18" charset="0"/>
                                </a:rPr>
                              </m:ctrlPr>
                            </m:sSupPr>
                            <m:e>
                              <m:r>
                                <a:rPr lang="en-US" i="1">
                                  <a:solidFill>
                                    <a:srgbClr val="FF0000"/>
                                  </a:solidFill>
                                  <a:latin typeface="Cambria Math" panose="02040503050406030204" pitchFamily="18" charset="0"/>
                                </a:rPr>
                                <m:t>𝐵</m:t>
                              </m:r>
                            </m:e>
                            <m:sup>
                              <m:r>
                                <a:rPr lang="en-US" i="1">
                                  <a:solidFill>
                                    <a:srgbClr val="FF0000"/>
                                  </a:solidFill>
                                  <a:latin typeface="Cambria Math" panose="02040503050406030204" pitchFamily="18" charset="0"/>
                                </a:rPr>
                                <m:t>4</m:t>
                              </m:r>
                            </m:sup>
                          </m:sSup>
                        </m:e>
                      </m:d>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𝑋</m:t>
                          </m:r>
                        </m:e>
                        <m:sub>
                          <m:r>
                            <a:rPr lang="en-US" i="1">
                              <a:solidFill>
                                <a:srgbClr val="FF0000"/>
                              </a:solidFill>
                              <a:latin typeface="Cambria Math" panose="02040503050406030204" pitchFamily="18" charset="0"/>
                            </a:rPr>
                            <m:t>𝑡</m:t>
                          </m:r>
                        </m:sub>
                      </m:sSub>
                      <m:r>
                        <a:rPr lang="en-US" i="1">
                          <a:solidFill>
                            <a:srgbClr val="FF0000"/>
                          </a:solidFill>
                          <a:latin typeface="Cambria Math" panose="02040503050406030204" pitchFamily="18" charset="0"/>
                        </a:rPr>
                        <m:t>=</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𝑎</m:t>
                          </m:r>
                        </m:e>
                        <m:sub>
                          <m:r>
                            <a:rPr lang="en-US" i="1">
                              <a:solidFill>
                                <a:srgbClr val="FF0000"/>
                              </a:solidFill>
                              <a:latin typeface="Cambria Math" panose="02040503050406030204" pitchFamily="18" charset="0"/>
                            </a:rPr>
                            <m:t>𝑡</m:t>
                          </m:r>
                        </m:sub>
                      </m:sSub>
                    </m:oMath>
                  </m:oMathPara>
                </a14:m>
                <a:endParaRPr lang="en-US" dirty="0"/>
              </a:p>
            </p:txBody>
          </p:sp>
        </mc:Choice>
        <mc:Fallback xmlns="">
          <p:sp>
            <p:nvSpPr>
              <p:cNvPr id="4" name="Rectangle 3">
                <a:extLst>
                  <a:ext uri="{FF2B5EF4-FFF2-40B4-BE49-F238E27FC236}">
                    <a16:creationId xmlns:a16="http://schemas.microsoft.com/office/drawing/2014/main" id="{CDC4BFED-EC74-7B41-A8EF-F2C8E496832C}"/>
                  </a:ext>
                </a:extLst>
              </p:cNvPr>
              <p:cNvSpPr>
                <a:spLocks noRot="1" noChangeAspect="1" noMove="1" noResize="1" noEditPoints="1" noAdjustHandles="1" noChangeArrowheads="1" noChangeShapeType="1" noTextEdit="1"/>
              </p:cNvSpPr>
              <p:nvPr/>
            </p:nvSpPr>
            <p:spPr>
              <a:xfrm>
                <a:off x="3530084" y="4267916"/>
                <a:ext cx="1892761" cy="369332"/>
              </a:xfrm>
              <a:prstGeom prst="rect">
                <a:avLst/>
              </a:prstGeom>
              <a:blipFill>
                <a:blip r:embed="rId2"/>
                <a:stretch>
                  <a:fillRect b="-17241"/>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C5D36C12-0626-7A4E-9474-2E3A1EEE7E89}"/>
              </a:ext>
            </a:extLst>
          </p:cNvPr>
          <p:cNvSpPr txBox="1"/>
          <p:nvPr/>
        </p:nvSpPr>
        <p:spPr>
          <a:xfrm>
            <a:off x="914826" y="5977324"/>
            <a:ext cx="7314347" cy="646331"/>
          </a:xfrm>
          <a:prstGeom prst="rect">
            <a:avLst/>
          </a:prstGeom>
          <a:noFill/>
        </p:spPr>
        <p:txBody>
          <a:bodyPr wrap="square" rtlCol="0">
            <a:spAutoFit/>
          </a:bodyPr>
          <a:lstStyle/>
          <a:p>
            <a:r>
              <a:rPr lang="en-US" dirty="0"/>
              <a:t>Each month is correlated with the month that is four months previous.  The model has pseudo periodic behavior of 4 months. </a:t>
            </a:r>
          </a:p>
        </p:txBody>
      </p:sp>
    </p:spTree>
    <p:extLst>
      <p:ext uri="{BB962C8B-B14F-4D97-AF65-F5344CB8AC3E}">
        <p14:creationId xmlns:p14="http://schemas.microsoft.com/office/powerpoint/2010/main" val="4116675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1</a:t>
            </a:r>
          </a:p>
        </p:txBody>
      </p:sp>
    </p:spTree>
    <p:extLst>
      <p:ext uri="{BB962C8B-B14F-4D97-AF65-F5344CB8AC3E}">
        <p14:creationId xmlns:p14="http://schemas.microsoft.com/office/powerpoint/2010/main" val="2069815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2</a:t>
            </a:r>
          </a:p>
        </p:txBody>
      </p:sp>
    </p:spTree>
    <p:extLst>
      <p:ext uri="{BB962C8B-B14F-4D97-AF65-F5344CB8AC3E}">
        <p14:creationId xmlns:p14="http://schemas.microsoft.com/office/powerpoint/2010/main" val="3027880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161C5-DC1F-7C49-AF3B-CA3CA798F54A}"/>
              </a:ext>
            </a:extLst>
          </p:cNvPr>
          <p:cNvSpPr>
            <a:spLocks noGrp="1"/>
          </p:cNvSpPr>
          <p:nvPr>
            <p:ph type="title"/>
          </p:nvPr>
        </p:nvSpPr>
        <p:spPr/>
        <p:txBody>
          <a:bodyPr/>
          <a:lstStyle/>
          <a:p>
            <a:r>
              <a:rPr lang="en-US" dirty="0"/>
              <a:t>ACF of (1-B)</a:t>
            </a:r>
            <a:r>
              <a:rPr lang="en-US" dirty="0" err="1"/>
              <a:t>X</a:t>
            </a:r>
            <a:r>
              <a:rPr lang="en-US" baseline="-25000" dirty="0" err="1"/>
              <a:t>t</a:t>
            </a:r>
            <a:r>
              <a:rPr lang="en-US" dirty="0"/>
              <a:t> = a</a:t>
            </a:r>
            <a:r>
              <a:rPr lang="en-US" baseline="-25000" dirty="0"/>
              <a:t>t</a:t>
            </a:r>
          </a:p>
        </p:txBody>
      </p:sp>
      <p:sp>
        <p:nvSpPr>
          <p:cNvPr id="9" name="Rectangle 8">
            <a:extLst>
              <a:ext uri="{FF2B5EF4-FFF2-40B4-BE49-F238E27FC236}">
                <a16:creationId xmlns:a16="http://schemas.microsoft.com/office/drawing/2014/main" id="{AC26BB7E-8567-C040-9CCE-CE00DA51147E}"/>
              </a:ext>
            </a:extLst>
          </p:cNvPr>
          <p:cNvSpPr/>
          <p:nvPr/>
        </p:nvSpPr>
        <p:spPr>
          <a:xfrm>
            <a:off x="4633418" y="2139122"/>
            <a:ext cx="4572000" cy="246221"/>
          </a:xfrm>
          <a:prstGeom prst="rect">
            <a:avLst/>
          </a:prstGeom>
        </p:spPr>
        <p:txBody>
          <a:bodyPr>
            <a:spAutoFit/>
          </a:bodyPr>
          <a:lstStyle/>
          <a:p>
            <a:r>
              <a:rPr lang="en-US" sz="1000" dirty="0"/>
              <a:t>plot(a[1:4999],a[2:5000], </a:t>
            </a:r>
            <a:r>
              <a:rPr lang="en-US" sz="1000" dirty="0" err="1"/>
              <a:t>xlab</a:t>
            </a:r>
            <a:r>
              <a:rPr lang="en-US" sz="1000" dirty="0"/>
              <a:t> = "X_t-1", </a:t>
            </a:r>
            <a:r>
              <a:rPr lang="en-US" sz="1000" dirty="0" err="1"/>
              <a:t>ylab</a:t>
            </a:r>
            <a:r>
              <a:rPr lang="en-US" sz="1000" dirty="0"/>
              <a:t> = "</a:t>
            </a:r>
            <a:r>
              <a:rPr lang="en-US" sz="1000" dirty="0" err="1"/>
              <a:t>X_t</a:t>
            </a:r>
            <a:r>
              <a:rPr lang="en-US" sz="1000" dirty="0"/>
              <a:t>", main = "Plot of </a:t>
            </a:r>
            <a:r>
              <a:rPr lang="en-US" sz="1000" dirty="0" err="1"/>
              <a:t>X_t</a:t>
            </a:r>
            <a:r>
              <a:rPr lang="en-US" sz="1000" dirty="0"/>
              <a:t> vs. X_t-1")</a:t>
            </a:r>
          </a:p>
        </p:txBody>
      </p:sp>
      <p:sp>
        <p:nvSpPr>
          <p:cNvPr id="10" name="Rectangle 9">
            <a:extLst>
              <a:ext uri="{FF2B5EF4-FFF2-40B4-BE49-F238E27FC236}">
                <a16:creationId xmlns:a16="http://schemas.microsoft.com/office/drawing/2014/main" id="{E6DB218B-52F4-3340-B74F-5E51ADF27416}"/>
              </a:ext>
            </a:extLst>
          </p:cNvPr>
          <p:cNvSpPr/>
          <p:nvPr/>
        </p:nvSpPr>
        <p:spPr>
          <a:xfrm>
            <a:off x="6197166" y="5253616"/>
            <a:ext cx="1717458" cy="276999"/>
          </a:xfrm>
          <a:prstGeom prst="rect">
            <a:avLst/>
          </a:prstGeom>
        </p:spPr>
        <p:txBody>
          <a:bodyPr wrap="none">
            <a:spAutoFit/>
          </a:bodyPr>
          <a:lstStyle/>
          <a:p>
            <a:r>
              <a:rPr lang="en-US" sz="1200" dirty="0" err="1"/>
              <a:t>cor</a:t>
            </a:r>
            <a:r>
              <a:rPr lang="en-US" sz="1200" dirty="0"/>
              <a:t>(a[1:4999],a[2:5000])</a:t>
            </a:r>
          </a:p>
        </p:txBody>
      </p:sp>
      <p:sp>
        <p:nvSpPr>
          <p:cNvPr id="12" name="Rectangle 11">
            <a:extLst>
              <a:ext uri="{FF2B5EF4-FFF2-40B4-BE49-F238E27FC236}">
                <a16:creationId xmlns:a16="http://schemas.microsoft.com/office/drawing/2014/main" id="{E9BF8697-F6B2-0F4A-BF38-A1025A577123}"/>
              </a:ext>
            </a:extLst>
          </p:cNvPr>
          <p:cNvSpPr/>
          <p:nvPr/>
        </p:nvSpPr>
        <p:spPr>
          <a:xfrm>
            <a:off x="1632147" y="2166335"/>
            <a:ext cx="1710340" cy="307777"/>
          </a:xfrm>
          <a:prstGeom prst="rect">
            <a:avLst/>
          </a:prstGeom>
        </p:spPr>
        <p:txBody>
          <a:bodyPr wrap="none">
            <a:spAutoFit/>
          </a:bodyPr>
          <a:lstStyle/>
          <a:p>
            <a:pPr algn="ctr"/>
            <a:r>
              <a:rPr lang="en-US" sz="1400" dirty="0" err="1"/>
              <a:t>plotts.sample.wge</a:t>
            </a:r>
            <a:r>
              <a:rPr lang="en-US" sz="1400" dirty="0"/>
              <a:t>(a)</a:t>
            </a:r>
          </a:p>
        </p:txBody>
      </p:sp>
      <p:sp>
        <p:nvSpPr>
          <p:cNvPr id="13" name="Rectangle 12">
            <a:extLst>
              <a:ext uri="{FF2B5EF4-FFF2-40B4-BE49-F238E27FC236}">
                <a16:creationId xmlns:a16="http://schemas.microsoft.com/office/drawing/2014/main" id="{05FDCC8D-D36A-F44F-97D3-DE35B3CC15D4}"/>
              </a:ext>
            </a:extLst>
          </p:cNvPr>
          <p:cNvSpPr/>
          <p:nvPr/>
        </p:nvSpPr>
        <p:spPr>
          <a:xfrm>
            <a:off x="0" y="1919561"/>
            <a:ext cx="4805100" cy="307777"/>
          </a:xfrm>
          <a:prstGeom prst="rect">
            <a:avLst/>
          </a:prstGeom>
        </p:spPr>
        <p:txBody>
          <a:bodyPr wrap="square">
            <a:spAutoFit/>
          </a:bodyPr>
          <a:lstStyle/>
          <a:p>
            <a:pPr algn="ctr"/>
            <a:r>
              <a:rPr lang="en-US" sz="1400" dirty="0"/>
              <a:t>a  = </a:t>
            </a:r>
            <a:r>
              <a:rPr lang="en-US" sz="1400" dirty="0" err="1"/>
              <a:t>gen.aruma.wge</a:t>
            </a:r>
            <a:r>
              <a:rPr lang="en-US" sz="1400" dirty="0"/>
              <a:t>(5000,d = 1, </a:t>
            </a:r>
            <a:r>
              <a:rPr lang="en-US" sz="1400" dirty="0" err="1"/>
              <a:t>vara</a:t>
            </a:r>
            <a:r>
              <a:rPr lang="en-US" sz="1400" dirty="0"/>
              <a:t> = 1, </a:t>
            </a:r>
            <a:r>
              <a:rPr lang="en-US" sz="1400" dirty="0" err="1"/>
              <a:t>sn</a:t>
            </a:r>
            <a:r>
              <a:rPr lang="en-US" sz="1400" dirty="0"/>
              <a:t> = 6)</a:t>
            </a:r>
          </a:p>
        </p:txBody>
      </p:sp>
      <p:pic>
        <p:nvPicPr>
          <p:cNvPr id="3" name="Picture 2">
            <a:extLst>
              <a:ext uri="{FF2B5EF4-FFF2-40B4-BE49-F238E27FC236}">
                <a16:creationId xmlns:a16="http://schemas.microsoft.com/office/drawing/2014/main" id="{9F9E34CA-0670-1544-BC49-C4A6AF53821E}"/>
              </a:ext>
            </a:extLst>
          </p:cNvPr>
          <p:cNvPicPr>
            <a:picLocks noChangeAspect="1"/>
          </p:cNvPicPr>
          <p:nvPr/>
        </p:nvPicPr>
        <p:blipFill>
          <a:blip r:embed="rId2"/>
          <a:stretch>
            <a:fillRect/>
          </a:stretch>
        </p:blipFill>
        <p:spPr>
          <a:xfrm>
            <a:off x="235684" y="2516689"/>
            <a:ext cx="4687905" cy="3536490"/>
          </a:xfrm>
          <a:prstGeom prst="rect">
            <a:avLst/>
          </a:prstGeom>
        </p:spPr>
      </p:pic>
      <p:pic>
        <p:nvPicPr>
          <p:cNvPr id="4" name="Picture 3">
            <a:extLst>
              <a:ext uri="{FF2B5EF4-FFF2-40B4-BE49-F238E27FC236}">
                <a16:creationId xmlns:a16="http://schemas.microsoft.com/office/drawing/2014/main" id="{91CC80E6-81E8-FE45-A58D-ECEEF162DBB1}"/>
              </a:ext>
            </a:extLst>
          </p:cNvPr>
          <p:cNvPicPr>
            <a:picLocks noChangeAspect="1"/>
          </p:cNvPicPr>
          <p:nvPr/>
        </p:nvPicPr>
        <p:blipFill>
          <a:blip r:embed="rId3"/>
          <a:stretch>
            <a:fillRect/>
          </a:stretch>
        </p:blipFill>
        <p:spPr>
          <a:xfrm>
            <a:off x="5246145" y="2545763"/>
            <a:ext cx="3619500" cy="2730500"/>
          </a:xfrm>
          <a:prstGeom prst="rect">
            <a:avLst/>
          </a:prstGeom>
        </p:spPr>
      </p:pic>
      <p:pic>
        <p:nvPicPr>
          <p:cNvPr id="5" name="Picture 4">
            <a:extLst>
              <a:ext uri="{FF2B5EF4-FFF2-40B4-BE49-F238E27FC236}">
                <a16:creationId xmlns:a16="http://schemas.microsoft.com/office/drawing/2014/main" id="{34253885-99B7-7742-9730-18358ECF1305}"/>
              </a:ext>
            </a:extLst>
          </p:cNvPr>
          <p:cNvPicPr>
            <a:picLocks noChangeAspect="1"/>
          </p:cNvPicPr>
          <p:nvPr/>
        </p:nvPicPr>
        <p:blipFill rotWithShape="1">
          <a:blip r:embed="rId4"/>
          <a:srcRect t="19470"/>
          <a:stretch/>
        </p:blipFill>
        <p:spPr>
          <a:xfrm>
            <a:off x="6420895" y="5691115"/>
            <a:ext cx="1270000" cy="224999"/>
          </a:xfrm>
          <a:prstGeom prst="rect">
            <a:avLst/>
          </a:prstGeom>
        </p:spPr>
      </p:pic>
    </p:spTree>
    <p:extLst>
      <p:ext uri="{BB962C8B-B14F-4D97-AF65-F5344CB8AC3E}">
        <p14:creationId xmlns:p14="http://schemas.microsoft.com/office/powerpoint/2010/main" val="265405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161C5-DC1F-7C49-AF3B-CA3CA798F54A}"/>
              </a:ext>
            </a:extLst>
          </p:cNvPr>
          <p:cNvSpPr>
            <a:spLocks noGrp="1"/>
          </p:cNvSpPr>
          <p:nvPr>
            <p:ph type="title"/>
          </p:nvPr>
        </p:nvSpPr>
        <p:spPr/>
        <p:txBody>
          <a:bodyPr/>
          <a:lstStyle/>
          <a:p>
            <a:r>
              <a:rPr lang="en-US" dirty="0"/>
              <a:t>ACF of (1-B</a:t>
            </a:r>
            <a:r>
              <a:rPr lang="en-US" baseline="30000" dirty="0"/>
              <a:t>4</a:t>
            </a:r>
            <a:r>
              <a:rPr lang="en-US" dirty="0"/>
              <a:t>)</a:t>
            </a:r>
            <a:r>
              <a:rPr lang="en-US" dirty="0" err="1"/>
              <a:t>X</a:t>
            </a:r>
            <a:r>
              <a:rPr lang="en-US" baseline="-25000" dirty="0" err="1"/>
              <a:t>t</a:t>
            </a:r>
            <a:r>
              <a:rPr lang="en-US" dirty="0"/>
              <a:t> = a</a:t>
            </a:r>
            <a:r>
              <a:rPr lang="en-US" baseline="-25000" dirty="0"/>
              <a:t>t</a:t>
            </a:r>
          </a:p>
        </p:txBody>
      </p:sp>
      <p:pic>
        <p:nvPicPr>
          <p:cNvPr id="6" name="Picture 5">
            <a:extLst>
              <a:ext uri="{FF2B5EF4-FFF2-40B4-BE49-F238E27FC236}">
                <a16:creationId xmlns:a16="http://schemas.microsoft.com/office/drawing/2014/main" id="{63AFBD3F-FC2B-1448-A474-CAA7A84ABA09}"/>
              </a:ext>
            </a:extLst>
          </p:cNvPr>
          <p:cNvPicPr>
            <a:picLocks noChangeAspect="1"/>
          </p:cNvPicPr>
          <p:nvPr/>
        </p:nvPicPr>
        <p:blipFill>
          <a:blip r:embed="rId2"/>
          <a:stretch>
            <a:fillRect/>
          </a:stretch>
        </p:blipFill>
        <p:spPr>
          <a:xfrm>
            <a:off x="191125" y="2516689"/>
            <a:ext cx="4805100" cy="3624900"/>
          </a:xfrm>
          <a:prstGeom prst="rect">
            <a:avLst/>
          </a:prstGeom>
        </p:spPr>
      </p:pic>
      <p:pic>
        <p:nvPicPr>
          <p:cNvPr id="8" name="Picture 7">
            <a:extLst>
              <a:ext uri="{FF2B5EF4-FFF2-40B4-BE49-F238E27FC236}">
                <a16:creationId xmlns:a16="http://schemas.microsoft.com/office/drawing/2014/main" id="{DF7ECA49-E82A-CD49-B2BF-8C68BC515CE1}"/>
              </a:ext>
            </a:extLst>
          </p:cNvPr>
          <p:cNvPicPr>
            <a:picLocks noChangeAspect="1"/>
          </p:cNvPicPr>
          <p:nvPr/>
        </p:nvPicPr>
        <p:blipFill>
          <a:blip r:embed="rId3"/>
          <a:stretch>
            <a:fillRect/>
          </a:stretch>
        </p:blipFill>
        <p:spPr>
          <a:xfrm>
            <a:off x="5241885" y="2516689"/>
            <a:ext cx="3628021" cy="2736927"/>
          </a:xfrm>
          <a:prstGeom prst="rect">
            <a:avLst/>
          </a:prstGeom>
        </p:spPr>
      </p:pic>
      <p:sp>
        <p:nvSpPr>
          <p:cNvPr id="9" name="Rectangle 8">
            <a:extLst>
              <a:ext uri="{FF2B5EF4-FFF2-40B4-BE49-F238E27FC236}">
                <a16:creationId xmlns:a16="http://schemas.microsoft.com/office/drawing/2014/main" id="{AC26BB7E-8567-C040-9CCE-CE00DA51147E}"/>
              </a:ext>
            </a:extLst>
          </p:cNvPr>
          <p:cNvSpPr/>
          <p:nvPr/>
        </p:nvSpPr>
        <p:spPr>
          <a:xfrm>
            <a:off x="4633418" y="2139122"/>
            <a:ext cx="4572000" cy="246221"/>
          </a:xfrm>
          <a:prstGeom prst="rect">
            <a:avLst/>
          </a:prstGeom>
        </p:spPr>
        <p:txBody>
          <a:bodyPr>
            <a:spAutoFit/>
          </a:bodyPr>
          <a:lstStyle/>
          <a:p>
            <a:r>
              <a:rPr lang="en-US" sz="1000" dirty="0"/>
              <a:t>plot(a[1:4996],a[5:5000], </a:t>
            </a:r>
            <a:r>
              <a:rPr lang="en-US" sz="1000" dirty="0" err="1"/>
              <a:t>xlab</a:t>
            </a:r>
            <a:r>
              <a:rPr lang="en-US" sz="1000" dirty="0"/>
              <a:t> = "X_t-4", </a:t>
            </a:r>
            <a:r>
              <a:rPr lang="en-US" sz="1000" dirty="0" err="1"/>
              <a:t>ylab</a:t>
            </a:r>
            <a:r>
              <a:rPr lang="en-US" sz="1000" dirty="0"/>
              <a:t> = "</a:t>
            </a:r>
            <a:r>
              <a:rPr lang="en-US" sz="1000" dirty="0" err="1"/>
              <a:t>X_t</a:t>
            </a:r>
            <a:r>
              <a:rPr lang="en-US" sz="1000" dirty="0"/>
              <a:t>", main = "Plot of </a:t>
            </a:r>
            <a:r>
              <a:rPr lang="en-US" sz="1000" dirty="0" err="1"/>
              <a:t>X_t</a:t>
            </a:r>
            <a:r>
              <a:rPr lang="en-US" sz="1000" dirty="0"/>
              <a:t> vs. X_t-4")</a:t>
            </a:r>
          </a:p>
        </p:txBody>
      </p:sp>
      <p:sp>
        <p:nvSpPr>
          <p:cNvPr id="10" name="Rectangle 9">
            <a:extLst>
              <a:ext uri="{FF2B5EF4-FFF2-40B4-BE49-F238E27FC236}">
                <a16:creationId xmlns:a16="http://schemas.microsoft.com/office/drawing/2014/main" id="{E6DB218B-52F4-3340-B74F-5E51ADF27416}"/>
              </a:ext>
            </a:extLst>
          </p:cNvPr>
          <p:cNvSpPr/>
          <p:nvPr/>
        </p:nvSpPr>
        <p:spPr>
          <a:xfrm>
            <a:off x="6197166" y="5253616"/>
            <a:ext cx="1717458" cy="276999"/>
          </a:xfrm>
          <a:prstGeom prst="rect">
            <a:avLst/>
          </a:prstGeom>
        </p:spPr>
        <p:txBody>
          <a:bodyPr wrap="none">
            <a:spAutoFit/>
          </a:bodyPr>
          <a:lstStyle/>
          <a:p>
            <a:r>
              <a:rPr lang="en-US" sz="1200" dirty="0" err="1"/>
              <a:t>cor</a:t>
            </a:r>
            <a:r>
              <a:rPr lang="en-US" sz="1200" dirty="0"/>
              <a:t>(a[1:4996],a[5:5000])</a:t>
            </a:r>
          </a:p>
        </p:txBody>
      </p:sp>
      <p:pic>
        <p:nvPicPr>
          <p:cNvPr id="11" name="Picture 10">
            <a:extLst>
              <a:ext uri="{FF2B5EF4-FFF2-40B4-BE49-F238E27FC236}">
                <a16:creationId xmlns:a16="http://schemas.microsoft.com/office/drawing/2014/main" id="{DD6A3E9E-E118-494D-8F0D-394BC7E18BD9}"/>
              </a:ext>
            </a:extLst>
          </p:cNvPr>
          <p:cNvPicPr>
            <a:picLocks noChangeAspect="1"/>
          </p:cNvPicPr>
          <p:nvPr/>
        </p:nvPicPr>
        <p:blipFill rotWithShape="1">
          <a:blip r:embed="rId4"/>
          <a:srcRect t="14586" b="14586"/>
          <a:stretch/>
        </p:blipFill>
        <p:spPr>
          <a:xfrm>
            <a:off x="6439945" y="5677468"/>
            <a:ext cx="1231900" cy="197894"/>
          </a:xfrm>
          <a:prstGeom prst="rect">
            <a:avLst/>
          </a:prstGeom>
        </p:spPr>
      </p:pic>
      <p:sp>
        <p:nvSpPr>
          <p:cNvPr id="12" name="Rectangle 11">
            <a:extLst>
              <a:ext uri="{FF2B5EF4-FFF2-40B4-BE49-F238E27FC236}">
                <a16:creationId xmlns:a16="http://schemas.microsoft.com/office/drawing/2014/main" id="{E9BF8697-F6B2-0F4A-BF38-A1025A577123}"/>
              </a:ext>
            </a:extLst>
          </p:cNvPr>
          <p:cNvSpPr/>
          <p:nvPr/>
        </p:nvSpPr>
        <p:spPr>
          <a:xfrm>
            <a:off x="1632147" y="2166335"/>
            <a:ext cx="1710340" cy="307777"/>
          </a:xfrm>
          <a:prstGeom prst="rect">
            <a:avLst/>
          </a:prstGeom>
        </p:spPr>
        <p:txBody>
          <a:bodyPr wrap="none">
            <a:spAutoFit/>
          </a:bodyPr>
          <a:lstStyle/>
          <a:p>
            <a:pPr algn="ctr"/>
            <a:r>
              <a:rPr lang="en-US" sz="1400" dirty="0" err="1"/>
              <a:t>plotts.sample.wge</a:t>
            </a:r>
            <a:r>
              <a:rPr lang="en-US" sz="1400" dirty="0"/>
              <a:t>(a)</a:t>
            </a:r>
          </a:p>
        </p:txBody>
      </p:sp>
      <p:sp>
        <p:nvSpPr>
          <p:cNvPr id="13" name="Rectangle 12">
            <a:extLst>
              <a:ext uri="{FF2B5EF4-FFF2-40B4-BE49-F238E27FC236}">
                <a16:creationId xmlns:a16="http://schemas.microsoft.com/office/drawing/2014/main" id="{05FDCC8D-D36A-F44F-97D3-DE35B3CC15D4}"/>
              </a:ext>
            </a:extLst>
          </p:cNvPr>
          <p:cNvSpPr/>
          <p:nvPr/>
        </p:nvSpPr>
        <p:spPr>
          <a:xfrm>
            <a:off x="0" y="1919561"/>
            <a:ext cx="4805100" cy="307777"/>
          </a:xfrm>
          <a:prstGeom prst="rect">
            <a:avLst/>
          </a:prstGeom>
        </p:spPr>
        <p:txBody>
          <a:bodyPr wrap="square">
            <a:spAutoFit/>
          </a:bodyPr>
          <a:lstStyle/>
          <a:p>
            <a:pPr algn="ctr"/>
            <a:r>
              <a:rPr lang="en-US" sz="1400" dirty="0"/>
              <a:t>a  = </a:t>
            </a:r>
            <a:r>
              <a:rPr lang="en-US" sz="1400" dirty="0" err="1"/>
              <a:t>gen.aruma.wge</a:t>
            </a:r>
            <a:r>
              <a:rPr lang="en-US" sz="1400" dirty="0"/>
              <a:t>(5000,s = 4,vara = 100, </a:t>
            </a:r>
            <a:r>
              <a:rPr lang="en-US" sz="1400" dirty="0" err="1"/>
              <a:t>sn</a:t>
            </a:r>
            <a:r>
              <a:rPr lang="en-US" sz="1400" dirty="0"/>
              <a:t> = 6)</a:t>
            </a:r>
          </a:p>
        </p:txBody>
      </p:sp>
    </p:spTree>
    <p:extLst>
      <p:ext uri="{BB962C8B-B14F-4D97-AF65-F5344CB8AC3E}">
        <p14:creationId xmlns:p14="http://schemas.microsoft.com/office/powerpoint/2010/main" val="4225417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2</a:t>
            </a:r>
          </a:p>
        </p:txBody>
      </p:sp>
    </p:spTree>
    <p:extLst>
      <p:ext uri="{BB962C8B-B14F-4D97-AF65-F5344CB8AC3E}">
        <p14:creationId xmlns:p14="http://schemas.microsoft.com/office/powerpoint/2010/main" val="1481822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3</a:t>
            </a:r>
          </a:p>
        </p:txBody>
      </p:sp>
    </p:spTree>
    <p:extLst>
      <p:ext uri="{BB962C8B-B14F-4D97-AF65-F5344CB8AC3E}">
        <p14:creationId xmlns:p14="http://schemas.microsoft.com/office/powerpoint/2010/main" val="2836980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6F48F-9A44-864C-AB86-3A52DE08DFC6}"/>
              </a:ext>
            </a:extLst>
          </p:cNvPr>
          <p:cNvSpPr>
            <a:spLocks noGrp="1"/>
          </p:cNvSpPr>
          <p:nvPr>
            <p:ph type="title"/>
          </p:nvPr>
        </p:nvSpPr>
        <p:spPr/>
        <p:txBody>
          <a:bodyPr/>
          <a:lstStyle/>
          <a:p>
            <a:r>
              <a:rPr lang="en-US" dirty="0"/>
              <a:t>Review and Describe Your Realization</a:t>
            </a:r>
          </a:p>
        </p:txBody>
      </p:sp>
      <p:sp>
        <p:nvSpPr>
          <p:cNvPr id="3" name="Content Placeholder 2">
            <a:extLst>
              <a:ext uri="{FF2B5EF4-FFF2-40B4-BE49-F238E27FC236}">
                <a16:creationId xmlns:a16="http://schemas.microsoft.com/office/drawing/2014/main" id="{55780027-04C2-7B44-8F56-0EDC32B1E294}"/>
              </a:ext>
            </a:extLst>
          </p:cNvPr>
          <p:cNvSpPr>
            <a:spLocks noGrp="1"/>
          </p:cNvSpPr>
          <p:nvPr>
            <p:ph idx="1"/>
          </p:nvPr>
        </p:nvSpPr>
        <p:spPr/>
        <p:txBody>
          <a:bodyPr>
            <a:normAutofit fontScale="92500" lnSpcReduction="10000"/>
          </a:bodyPr>
          <a:lstStyle/>
          <a:p>
            <a:r>
              <a:rPr lang="en-US" dirty="0"/>
              <a:t>Remind your group about your realization</a:t>
            </a:r>
          </a:p>
          <a:p>
            <a:pPr lvl="1"/>
            <a:r>
              <a:rPr lang="en-US" dirty="0"/>
              <a:t>Topic</a:t>
            </a:r>
          </a:p>
          <a:p>
            <a:pPr lvl="1"/>
            <a:r>
              <a:rPr lang="en-US" dirty="0"/>
              <a:t>Scale</a:t>
            </a:r>
          </a:p>
          <a:p>
            <a:pPr lvl="1"/>
            <a:r>
              <a:rPr lang="en-US" dirty="0"/>
              <a:t>ACF / Spectral Density</a:t>
            </a:r>
          </a:p>
          <a:p>
            <a:pPr lvl="1"/>
            <a:endParaRPr lang="en-US" dirty="0"/>
          </a:p>
          <a:p>
            <a:r>
              <a:rPr lang="en-US" dirty="0"/>
              <a:t>Describe which model structure you speculate would be appropriate and/or not appropriate for your realization.</a:t>
            </a:r>
          </a:p>
          <a:p>
            <a:endParaRPr lang="en-US" dirty="0"/>
          </a:p>
          <a:p>
            <a:r>
              <a:rPr lang="en-US" dirty="0"/>
              <a:t>Ask any questions you might have about your or anyone else’s realization / model choice in your group.  </a:t>
            </a:r>
          </a:p>
        </p:txBody>
      </p:sp>
    </p:spTree>
    <p:extLst>
      <p:ext uri="{BB962C8B-B14F-4D97-AF65-F5344CB8AC3E}">
        <p14:creationId xmlns:p14="http://schemas.microsoft.com/office/powerpoint/2010/main" val="3722724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E52B6-0153-5343-AAB3-5A4B788B881C}"/>
              </a:ext>
            </a:extLst>
          </p:cNvPr>
          <p:cNvSpPr>
            <a:spLocks noGrp="1"/>
          </p:cNvSpPr>
          <p:nvPr>
            <p:ph type="title"/>
          </p:nvPr>
        </p:nvSpPr>
        <p:spPr/>
        <p:txBody>
          <a:bodyPr/>
          <a:lstStyle/>
          <a:p>
            <a:r>
              <a:rPr lang="en-US" dirty="0"/>
              <a:t>Quarterly Data</a:t>
            </a:r>
          </a:p>
        </p:txBody>
      </p:sp>
      <p:sp>
        <p:nvSpPr>
          <p:cNvPr id="3" name="Content Placeholder 2">
            <a:extLst>
              <a:ext uri="{FF2B5EF4-FFF2-40B4-BE49-F238E27FC236}">
                <a16:creationId xmlns:a16="http://schemas.microsoft.com/office/drawing/2014/main" id="{32DEDD9F-5D58-0F45-A5DD-1067660D5E6C}"/>
              </a:ext>
            </a:extLst>
          </p:cNvPr>
          <p:cNvSpPr>
            <a:spLocks noGrp="1"/>
          </p:cNvSpPr>
          <p:nvPr>
            <p:ph idx="1"/>
          </p:nvPr>
        </p:nvSpPr>
        <p:spPr/>
        <p:txBody>
          <a:bodyPr/>
          <a:lstStyle/>
          <a:p>
            <a:pPr marL="0" indent="0">
              <a:buNone/>
            </a:pPr>
            <a:r>
              <a:rPr lang="en-US" dirty="0"/>
              <a:t>Check out page 218 in the text.  Discuss what you think is meant by “it is often the case that s = 4 (for quarterly data) and s = 12 for (monthly data).”</a:t>
            </a:r>
          </a:p>
        </p:txBody>
      </p:sp>
    </p:spTree>
    <p:extLst>
      <p:ext uri="{BB962C8B-B14F-4D97-AF65-F5344CB8AC3E}">
        <p14:creationId xmlns:p14="http://schemas.microsoft.com/office/powerpoint/2010/main" val="4110635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3</a:t>
            </a:r>
          </a:p>
        </p:txBody>
      </p:sp>
    </p:spTree>
    <p:extLst>
      <p:ext uri="{BB962C8B-B14F-4D97-AF65-F5344CB8AC3E}">
        <p14:creationId xmlns:p14="http://schemas.microsoft.com/office/powerpoint/2010/main" val="2749752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FA819-E553-AB49-BED4-4DD23674AD23}"/>
              </a:ext>
            </a:extLst>
          </p:cNvPr>
          <p:cNvSpPr>
            <a:spLocks noGrp="1"/>
          </p:cNvSpPr>
          <p:nvPr>
            <p:ph type="title"/>
          </p:nvPr>
        </p:nvSpPr>
        <p:spPr>
          <a:xfrm>
            <a:off x="628650" y="146762"/>
            <a:ext cx="7886700" cy="598978"/>
          </a:xfrm>
        </p:spPr>
        <p:txBody>
          <a:bodyPr>
            <a:normAutofit fontScale="90000"/>
          </a:bodyPr>
          <a:lstStyle/>
          <a:p>
            <a:r>
              <a:rPr lang="en-US" dirty="0"/>
              <a:t>Amtrak</a:t>
            </a:r>
          </a:p>
        </p:txBody>
      </p:sp>
      <p:pic>
        <p:nvPicPr>
          <p:cNvPr id="4" name="Picture 3">
            <a:extLst>
              <a:ext uri="{FF2B5EF4-FFF2-40B4-BE49-F238E27FC236}">
                <a16:creationId xmlns:a16="http://schemas.microsoft.com/office/drawing/2014/main" id="{3B6F2D2A-0BDD-6843-8ABC-FF719570BC3A}"/>
              </a:ext>
            </a:extLst>
          </p:cNvPr>
          <p:cNvPicPr>
            <a:picLocks noChangeAspect="1"/>
          </p:cNvPicPr>
          <p:nvPr/>
        </p:nvPicPr>
        <p:blipFill rotWithShape="1">
          <a:blip r:embed="rId2"/>
          <a:srcRect t="549"/>
          <a:stretch/>
        </p:blipFill>
        <p:spPr>
          <a:xfrm>
            <a:off x="300251" y="696036"/>
            <a:ext cx="3688994" cy="3357348"/>
          </a:xfrm>
          <a:prstGeom prst="rect">
            <a:avLst/>
          </a:prstGeom>
        </p:spPr>
      </p:pic>
      <p:pic>
        <p:nvPicPr>
          <p:cNvPr id="7" name="Picture 6">
            <a:extLst>
              <a:ext uri="{FF2B5EF4-FFF2-40B4-BE49-F238E27FC236}">
                <a16:creationId xmlns:a16="http://schemas.microsoft.com/office/drawing/2014/main" id="{92B83D64-CB36-FB48-9DE6-153864F4FB25}"/>
              </a:ext>
            </a:extLst>
          </p:cNvPr>
          <p:cNvPicPr>
            <a:picLocks noChangeAspect="1"/>
          </p:cNvPicPr>
          <p:nvPr/>
        </p:nvPicPr>
        <p:blipFill>
          <a:blip r:embed="rId3"/>
          <a:stretch>
            <a:fillRect/>
          </a:stretch>
        </p:blipFill>
        <p:spPr>
          <a:xfrm>
            <a:off x="4237504" y="677500"/>
            <a:ext cx="4595148" cy="3375884"/>
          </a:xfrm>
          <a:prstGeom prst="rect">
            <a:avLst/>
          </a:prstGeom>
        </p:spPr>
      </p:pic>
      <p:pic>
        <p:nvPicPr>
          <p:cNvPr id="8" name="Picture 7">
            <a:extLst>
              <a:ext uri="{FF2B5EF4-FFF2-40B4-BE49-F238E27FC236}">
                <a16:creationId xmlns:a16="http://schemas.microsoft.com/office/drawing/2014/main" id="{98E43C59-370D-F240-AD8D-3915BC17D19F}"/>
              </a:ext>
            </a:extLst>
          </p:cNvPr>
          <p:cNvPicPr>
            <a:picLocks noChangeAspect="1"/>
          </p:cNvPicPr>
          <p:nvPr/>
        </p:nvPicPr>
        <p:blipFill rotWithShape="1">
          <a:blip r:embed="rId3"/>
          <a:srcRect t="56674"/>
          <a:stretch/>
        </p:blipFill>
        <p:spPr>
          <a:xfrm>
            <a:off x="431800" y="4181427"/>
            <a:ext cx="8280400" cy="2635629"/>
          </a:xfrm>
          <a:prstGeom prst="rect">
            <a:avLst/>
          </a:prstGeom>
        </p:spPr>
      </p:pic>
    </p:spTree>
    <p:extLst>
      <p:ext uri="{BB962C8B-B14F-4D97-AF65-F5344CB8AC3E}">
        <p14:creationId xmlns:p14="http://schemas.microsoft.com/office/powerpoint/2010/main" val="34247581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4196" y="236823"/>
            <a:ext cx="8650618" cy="6740307"/>
          </a:xfrm>
          <a:prstGeom prst="rect">
            <a:avLst/>
          </a:prstGeom>
          <a:noFill/>
        </p:spPr>
        <p:txBody>
          <a:bodyPr wrap="square" rtlCol="0">
            <a:spAutoFit/>
          </a:bodyPr>
          <a:lstStyle/>
          <a:p>
            <a:r>
              <a:rPr lang="en-US" dirty="0"/>
              <a:t>1.) Which model do you think is appropriate to use to forecast your time series?</a:t>
            </a:r>
          </a:p>
          <a:p>
            <a:endParaRPr lang="en-US" dirty="0"/>
          </a:p>
          <a:p>
            <a:r>
              <a:rPr lang="en-US" dirty="0"/>
              <a:t>Recall the time series and sample ACF.</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Per the lecture notes, the damping pattern seen in the autocorrelations is a hint that an ARIMA model may be appropriate. I do not see strong evidence of seasonality in this model. </a:t>
            </a:r>
          </a:p>
          <a:p>
            <a:endParaRPr lang="en-US" dirty="0"/>
          </a:p>
          <a:p>
            <a:r>
              <a:rPr lang="en-US" dirty="0"/>
              <a:t>Additionally, I examined periods 40 – 91 since that appears to be the time when there was an operating change. Examining this time period’s ACF also did not reveal strong seasonality. Per the unit 6 assignment, the model structure I propose is (3,2). This was determined via AIC5 and </a:t>
            </a:r>
            <a:r>
              <a:rPr lang="en-US" dirty="0" err="1"/>
              <a:t>auto.arima</a:t>
            </a:r>
            <a:r>
              <a:rPr lang="en-US" dirty="0"/>
              <a:t> in the forecast library. </a:t>
            </a:r>
          </a:p>
          <a:p>
            <a:endParaRPr lang="en-US" dirty="0"/>
          </a:p>
          <a:p>
            <a:endParaRPr lang="en-US" dirty="0"/>
          </a:p>
        </p:txBody>
      </p:sp>
      <p:pic>
        <p:nvPicPr>
          <p:cNvPr id="6" name="Picture 5"/>
          <p:cNvPicPr>
            <a:picLocks noChangeAspect="1"/>
          </p:cNvPicPr>
          <p:nvPr/>
        </p:nvPicPr>
        <p:blipFill>
          <a:blip r:embed="rId2"/>
          <a:stretch>
            <a:fillRect/>
          </a:stretch>
        </p:blipFill>
        <p:spPr>
          <a:xfrm>
            <a:off x="349650" y="1330348"/>
            <a:ext cx="8010525" cy="2552700"/>
          </a:xfrm>
          <a:prstGeom prst="rect">
            <a:avLst/>
          </a:prstGeom>
        </p:spPr>
      </p:pic>
    </p:spTree>
    <p:extLst>
      <p:ext uri="{BB962C8B-B14F-4D97-AF65-F5344CB8AC3E}">
        <p14:creationId xmlns:p14="http://schemas.microsoft.com/office/powerpoint/2010/main" val="174580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80E5CF-257F-4701-BCEB-E9B3ACA0FF72}"/>
              </a:ext>
            </a:extLst>
          </p:cNvPr>
          <p:cNvSpPr txBox="1"/>
          <p:nvPr/>
        </p:nvSpPr>
        <p:spPr>
          <a:xfrm>
            <a:off x="259533" y="1002112"/>
            <a:ext cx="7160820" cy="369332"/>
          </a:xfrm>
          <a:prstGeom prst="rect">
            <a:avLst/>
          </a:prstGeom>
          <a:noFill/>
        </p:spPr>
        <p:txBody>
          <a:bodyPr wrap="square" rtlCol="0">
            <a:spAutoFit/>
          </a:bodyPr>
          <a:lstStyle/>
          <a:p>
            <a:r>
              <a:rPr lang="en-US" b="1" dirty="0">
                <a:solidFill>
                  <a:schemeClr val="tx2"/>
                </a:solidFill>
              </a:rPr>
              <a:t>Q1</a:t>
            </a:r>
          </a:p>
        </p:txBody>
      </p:sp>
      <p:sp>
        <p:nvSpPr>
          <p:cNvPr id="20" name="TextBox 19">
            <a:extLst>
              <a:ext uri="{FF2B5EF4-FFF2-40B4-BE49-F238E27FC236}">
                <a16:creationId xmlns:a16="http://schemas.microsoft.com/office/drawing/2014/main" id="{845E16AB-2868-48D9-9A0D-74A82407ABD6}"/>
              </a:ext>
            </a:extLst>
          </p:cNvPr>
          <p:cNvSpPr txBox="1"/>
          <p:nvPr/>
        </p:nvSpPr>
        <p:spPr>
          <a:xfrm>
            <a:off x="872483" y="1049718"/>
            <a:ext cx="7668617" cy="646331"/>
          </a:xfrm>
          <a:prstGeom prst="rect">
            <a:avLst/>
          </a:prstGeom>
          <a:noFill/>
        </p:spPr>
        <p:txBody>
          <a:bodyPr wrap="square" rtlCol="0">
            <a:spAutoFit/>
          </a:bodyPr>
          <a:lstStyle/>
          <a:p>
            <a:r>
              <a:rPr lang="en-US" dirty="0"/>
              <a:t>Which model do you think is appropriate to use to forecast your time series? Why? </a:t>
            </a:r>
          </a:p>
        </p:txBody>
      </p:sp>
      <p:sp>
        <p:nvSpPr>
          <p:cNvPr id="2" name="Rectangle 1">
            <a:extLst>
              <a:ext uri="{FF2B5EF4-FFF2-40B4-BE49-F238E27FC236}">
                <a16:creationId xmlns:a16="http://schemas.microsoft.com/office/drawing/2014/main" id="{C8C0D740-4AD3-4743-A1CD-E663F2CA0719}"/>
              </a:ext>
            </a:extLst>
          </p:cNvPr>
          <p:cNvSpPr/>
          <p:nvPr/>
        </p:nvSpPr>
        <p:spPr>
          <a:xfrm>
            <a:off x="451263" y="5137044"/>
            <a:ext cx="7576457" cy="523220"/>
          </a:xfrm>
          <a:prstGeom prst="rect">
            <a:avLst/>
          </a:prstGeom>
        </p:spPr>
        <p:txBody>
          <a:bodyPr wrap="square">
            <a:spAutoFit/>
          </a:bodyPr>
          <a:lstStyle/>
          <a:p>
            <a:r>
              <a:rPr lang="en-US" sz="1400" b="1" dirty="0">
                <a:solidFill>
                  <a:srgbClr val="000000"/>
                </a:solidFill>
                <a:latin typeface="Arial" panose="020B0604020202020204" pitchFamily="34" charset="0"/>
              </a:rPr>
              <a:t>Due to the non-stationary characteristics of this series, an ARIMA model is probably the best model to use.</a:t>
            </a:r>
          </a:p>
        </p:txBody>
      </p:sp>
      <p:pic>
        <p:nvPicPr>
          <p:cNvPr id="1030" name="Picture 6" descr="https://lh5.googleusercontent.com/Af83w-ruosUsvww6ZKNpSzNwdQKB6JyD3gCboHumgv1eKGTjXFQZKKynFJT_EcLrRJpNchDB-GEU37W1qDNozrlRP9rqJST_fTQVBl5V44dju8_IEk-HjotvdHzY6lRTo-ccMMo8">
            <a:extLst>
              <a:ext uri="{FF2B5EF4-FFF2-40B4-BE49-F238E27FC236}">
                <a16:creationId xmlns:a16="http://schemas.microsoft.com/office/drawing/2014/main" id="{3347FCC0-2D71-41A6-BE40-82756134DD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957" y="2962158"/>
            <a:ext cx="3273813" cy="19430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7507286-DA59-4CDE-A4D8-BEF4F25F9270}"/>
              </a:ext>
            </a:extLst>
          </p:cNvPr>
          <p:cNvSpPr/>
          <p:nvPr/>
        </p:nvSpPr>
        <p:spPr>
          <a:xfrm>
            <a:off x="495111" y="1943564"/>
            <a:ext cx="8316380" cy="1138773"/>
          </a:xfrm>
          <a:prstGeom prst="rect">
            <a:avLst/>
          </a:prstGeom>
        </p:spPr>
        <p:txBody>
          <a:bodyPr wrap="square">
            <a:spAutoFit/>
          </a:bodyPr>
          <a:lstStyle/>
          <a:p>
            <a:r>
              <a:rPr lang="en-US" sz="1400" dirty="0">
                <a:solidFill>
                  <a:srgbClr val="000000"/>
                </a:solidFill>
                <a:latin typeface="Arial" panose="020B0604020202020204" pitchFamily="34" charset="0"/>
              </a:rPr>
              <a:t>This is a time series data set of the number of weekly Mont </a:t>
            </a:r>
            <a:r>
              <a:rPr lang="en-US" sz="1400" dirty="0" err="1">
                <a:solidFill>
                  <a:srgbClr val="000000"/>
                </a:solidFill>
                <a:latin typeface="Arial" panose="020B0604020202020204" pitchFamily="34" charset="0"/>
              </a:rPr>
              <a:t>Belviue</a:t>
            </a:r>
            <a:r>
              <a:rPr lang="en-US" sz="1400" dirty="0">
                <a:solidFill>
                  <a:srgbClr val="000000"/>
                </a:solidFill>
                <a:latin typeface="Arial" panose="020B0604020202020204" pitchFamily="34" charset="0"/>
              </a:rPr>
              <a:t>, TX propane prices per gallon from July 1992 to April 2019. </a:t>
            </a:r>
            <a:r>
              <a:rPr lang="en-US" dirty="0"/>
              <a:t>This is about 27 years of data and there is not enough evidence for a seasonal component looking at the spectral density plot. Positive autocorrelation is seen with the autocorrelation plot so the series does not appear the be stationary.</a:t>
            </a:r>
          </a:p>
        </p:txBody>
      </p:sp>
      <p:pic>
        <p:nvPicPr>
          <p:cNvPr id="1032" name="Picture 8" descr="https://lh5.googleusercontent.com/hFlaZQzP8ijJlbOPvUE7TRP_GgZ2ur1VYJh8rPkhFNft7a8KsSH_-k7V2Xo5bTNH040C7Qas0TpLch6r14SF4gbPjYWT9R4joIVFYuqFhf6tzTIrVLuE8uEN4jReMPgLm0EONSy5">
            <a:extLst>
              <a:ext uri="{FF2B5EF4-FFF2-40B4-BE49-F238E27FC236}">
                <a16:creationId xmlns:a16="http://schemas.microsoft.com/office/drawing/2014/main" id="{06C5265F-49F9-4711-A8FE-5F0A699C20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9769" y="3141485"/>
            <a:ext cx="2188038" cy="124356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6.googleusercontent.com/_YN1HvlReCYuUXz98XTMm-5ic79-RgUt3q0PktXj870ldyxMVZjjCxmOz4Mr6gaija2hDH0V1JReh7NWUJpx-Rm59Q_8NWoup7Vif3FBUOPuTcyK6ZpgjsXSUXr5OpmUwcGaLx5F">
            <a:extLst>
              <a:ext uri="{FF2B5EF4-FFF2-40B4-BE49-F238E27FC236}">
                <a16:creationId xmlns:a16="http://schemas.microsoft.com/office/drawing/2014/main" id="{A7C5DED4-6DD9-487A-9BD0-9F832DC92B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5950" y="3093304"/>
            <a:ext cx="2307648" cy="1339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1709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xmlns:p14="http://schemas.microsoft.com/office/powerpoint/2010/mai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9EDF8B6-9C51-354F-B07A-33DD30B5DAE4}"/>
              </a:ext>
            </a:extLst>
          </p:cNvPr>
          <p:cNvSpPr txBox="1"/>
          <p:nvPr/>
        </p:nvSpPr>
        <p:spPr>
          <a:xfrm>
            <a:off x="-1" y="0"/>
            <a:ext cx="5291192" cy="400110"/>
          </a:xfrm>
          <a:prstGeom prst="rect">
            <a:avLst/>
          </a:prstGeom>
          <a:noFill/>
        </p:spPr>
        <p:txBody>
          <a:bodyPr wrap="square" rtlCol="0">
            <a:spAutoFit/>
          </a:bodyPr>
          <a:lstStyle/>
          <a:p>
            <a:r>
              <a:rPr lang="en-US" sz="2000" u="sng" dirty="0">
                <a:latin typeface="Arial" panose="020B0604020202020204" pitchFamily="34" charset="0"/>
                <a:cs typeface="Arial" panose="020B0604020202020204" pitchFamily="34" charset="0"/>
              </a:rPr>
              <a:t>Model Discussion for First Day Time Series:    </a:t>
            </a:r>
          </a:p>
        </p:txBody>
      </p:sp>
      <p:sp>
        <p:nvSpPr>
          <p:cNvPr id="5" name="Rectangle 4">
            <a:extLst>
              <a:ext uri="{FF2B5EF4-FFF2-40B4-BE49-F238E27FC236}">
                <a16:creationId xmlns:a16="http://schemas.microsoft.com/office/drawing/2014/main" id="{1A8B85E5-4AF1-B346-B3E8-E83C2383BA13}"/>
              </a:ext>
            </a:extLst>
          </p:cNvPr>
          <p:cNvSpPr/>
          <p:nvPr/>
        </p:nvSpPr>
        <p:spPr>
          <a:xfrm>
            <a:off x="272265" y="4234419"/>
            <a:ext cx="8599469" cy="2554545"/>
          </a:xfrm>
          <a:prstGeom prst="rect">
            <a:avLst/>
          </a:prstGeom>
        </p:spPr>
        <p:txBody>
          <a:bodyPr wrap="square">
            <a:spAutoFit/>
          </a:bodyPr>
          <a:lstStyle/>
          <a:p>
            <a:r>
              <a:rPr lang="en-US" sz="1600" u="sng" dirty="0">
                <a:latin typeface="Arial" panose="020B0604020202020204" pitchFamily="34" charset="0"/>
                <a:cs typeface="Arial" panose="020B0604020202020204" pitchFamily="34" charset="0"/>
              </a:rPr>
              <a:t>Discussion:    </a:t>
            </a:r>
            <a:endParaRPr lang="en-US" sz="1600" dirty="0"/>
          </a:p>
          <a:p>
            <a:r>
              <a:rPr lang="en-US" sz="1600" dirty="0"/>
              <a:t>Previous analysis demonstrated the presence of multiple AR and MA factors in this model.  There does not appear to be a deterministic signal present in the realization, so a Signal-Plus noise model does not seem to be an appropriate representation of this Time Series.  Seasonal trends are also difficult to determine in this Time Series.  At present, I would rule out an ARUMA model.  However, when a first difference model is analyzed, the realization that is observed is fairly representative of white noise (minus the variance in the initial observations).  This evidence would suggest the selection of an ARIMA model with a differencing term of 1, possibly even 2, might be most appropriate for modeling US monthly unemployment data.  </a:t>
            </a:r>
          </a:p>
          <a:p>
            <a:endParaRPr lang="en-US" sz="1600" dirty="0"/>
          </a:p>
        </p:txBody>
      </p:sp>
      <p:pic>
        <p:nvPicPr>
          <p:cNvPr id="1026" name="Picture 2" descr="https://lh4.googleusercontent.com/TdzfbfuCRdsWaD9eVeHsM4PQhX8Sbh6LWjaWY9gVB_VhTs7MpqYLk7iIfHavOQ1uXiUK5Yo7IohyJDJOa9iG3h_EiAYHPVflDsuBXyZxAaeOxnZJc8-VixkuYe_gz29wBS7_0lQx">
            <a:extLst>
              <a:ext uri="{FF2B5EF4-FFF2-40B4-BE49-F238E27FC236}">
                <a16:creationId xmlns:a16="http://schemas.microsoft.com/office/drawing/2014/main" id="{28F1B91E-36D8-5540-B6CF-789FA13E34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191" y="967414"/>
            <a:ext cx="1892502" cy="9654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6.googleusercontent.com/_01lRsqA1ZxPqrKmyce7HnNdYQeBqGUMjRDBOMdi3wwvYTHKUNgjCT6H1N2vQpJz9YNhr-dn_sdgSnQGfRO4YSyTdMUMSENGl4HEAOwRJPcy_HzZVIpDDHsABYhHG27U1Ova53gE">
            <a:extLst>
              <a:ext uri="{FF2B5EF4-FFF2-40B4-BE49-F238E27FC236}">
                <a16:creationId xmlns:a16="http://schemas.microsoft.com/office/drawing/2014/main" id="{0CC3E6E4-C5F7-BC4A-8167-4DE580AC02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667" y="623436"/>
            <a:ext cx="2301412" cy="165336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cell phone&#10;&#10;Description automatically generated">
            <a:extLst>
              <a:ext uri="{FF2B5EF4-FFF2-40B4-BE49-F238E27FC236}">
                <a16:creationId xmlns:a16="http://schemas.microsoft.com/office/drawing/2014/main" id="{7D54B9D8-7243-A74B-9500-6A9B8418E5AD}"/>
              </a:ext>
            </a:extLst>
          </p:cNvPr>
          <p:cNvPicPr>
            <a:picLocks noChangeAspect="1"/>
          </p:cNvPicPr>
          <p:nvPr/>
        </p:nvPicPr>
        <p:blipFill>
          <a:blip r:embed="rId4"/>
          <a:stretch>
            <a:fillRect/>
          </a:stretch>
        </p:blipFill>
        <p:spPr>
          <a:xfrm>
            <a:off x="4696309" y="962370"/>
            <a:ext cx="2139828" cy="1391808"/>
          </a:xfrm>
          <a:prstGeom prst="rect">
            <a:avLst/>
          </a:prstGeom>
        </p:spPr>
      </p:pic>
      <p:sp>
        <p:nvSpPr>
          <p:cNvPr id="7" name="TextBox 6">
            <a:extLst>
              <a:ext uri="{FF2B5EF4-FFF2-40B4-BE49-F238E27FC236}">
                <a16:creationId xmlns:a16="http://schemas.microsoft.com/office/drawing/2014/main" id="{17E5C3F3-8CBB-6441-9A09-5BBB9F2AA072}"/>
              </a:ext>
            </a:extLst>
          </p:cNvPr>
          <p:cNvSpPr txBox="1"/>
          <p:nvPr/>
        </p:nvSpPr>
        <p:spPr>
          <a:xfrm>
            <a:off x="99667" y="345766"/>
            <a:ext cx="2609636"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Original Realization:    </a:t>
            </a:r>
            <a:endParaRPr lang="en-US" sz="1400" dirty="0"/>
          </a:p>
        </p:txBody>
      </p:sp>
      <p:sp>
        <p:nvSpPr>
          <p:cNvPr id="10" name="TextBox 9">
            <a:extLst>
              <a:ext uri="{FF2B5EF4-FFF2-40B4-BE49-F238E27FC236}">
                <a16:creationId xmlns:a16="http://schemas.microsoft.com/office/drawing/2014/main" id="{68247A8A-542F-184A-8026-2A7DB7EC9606}"/>
              </a:ext>
            </a:extLst>
          </p:cNvPr>
          <p:cNvSpPr txBox="1"/>
          <p:nvPr/>
        </p:nvSpPr>
        <p:spPr>
          <a:xfrm>
            <a:off x="4571999" y="363179"/>
            <a:ext cx="3184989"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Differenced Realization (1</a:t>
            </a:r>
            <a:r>
              <a:rPr lang="en-US" sz="1400" u="sng" baseline="30000" dirty="0">
                <a:latin typeface="Arial" panose="020B0604020202020204" pitchFamily="34" charset="0"/>
                <a:cs typeface="Arial" panose="020B0604020202020204" pitchFamily="34" charset="0"/>
              </a:rPr>
              <a:t>st</a:t>
            </a:r>
            <a:r>
              <a:rPr lang="en-US" sz="1400" u="sng" dirty="0">
                <a:latin typeface="Arial" panose="020B0604020202020204" pitchFamily="34" charset="0"/>
                <a:cs typeface="Arial" panose="020B0604020202020204" pitchFamily="34" charset="0"/>
              </a:rPr>
              <a:t> and 2</a:t>
            </a:r>
            <a:r>
              <a:rPr lang="en-US" sz="1400" u="sng" baseline="30000" dirty="0">
                <a:latin typeface="Arial" panose="020B0604020202020204" pitchFamily="34" charset="0"/>
                <a:cs typeface="Arial" panose="020B0604020202020204" pitchFamily="34" charset="0"/>
              </a:rPr>
              <a:t>nd</a:t>
            </a:r>
            <a:r>
              <a:rPr lang="en-US" sz="1400" u="sng" dirty="0">
                <a:latin typeface="Arial" panose="020B0604020202020204" pitchFamily="34" charset="0"/>
                <a:cs typeface="Arial" panose="020B0604020202020204" pitchFamily="34" charset="0"/>
              </a:rPr>
              <a:t>):    </a:t>
            </a:r>
            <a:endParaRPr lang="en-US" sz="1400" dirty="0"/>
          </a:p>
        </p:txBody>
      </p:sp>
      <p:pic>
        <p:nvPicPr>
          <p:cNvPr id="9" name="Picture 8" descr="A screenshot of a cell phone&#10;&#10;Description automatically generated">
            <a:extLst>
              <a:ext uri="{FF2B5EF4-FFF2-40B4-BE49-F238E27FC236}">
                <a16:creationId xmlns:a16="http://schemas.microsoft.com/office/drawing/2014/main" id="{157C8DB9-DA2C-9C49-8AA2-9D84A9E1C849}"/>
              </a:ext>
            </a:extLst>
          </p:cNvPr>
          <p:cNvPicPr>
            <a:picLocks noChangeAspect="1"/>
          </p:cNvPicPr>
          <p:nvPr/>
        </p:nvPicPr>
        <p:blipFill>
          <a:blip r:embed="rId5"/>
          <a:stretch>
            <a:fillRect/>
          </a:stretch>
        </p:blipFill>
        <p:spPr>
          <a:xfrm>
            <a:off x="6853519" y="1022207"/>
            <a:ext cx="2123736" cy="1053092"/>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F4B9468C-C769-F247-BF95-E1CDAEAC7179}"/>
              </a:ext>
            </a:extLst>
          </p:cNvPr>
          <p:cNvPicPr>
            <a:picLocks noChangeAspect="1"/>
          </p:cNvPicPr>
          <p:nvPr/>
        </p:nvPicPr>
        <p:blipFill>
          <a:blip r:embed="rId6"/>
          <a:stretch>
            <a:fillRect/>
          </a:stretch>
        </p:blipFill>
        <p:spPr>
          <a:xfrm>
            <a:off x="4615517" y="2585700"/>
            <a:ext cx="2301412" cy="1472133"/>
          </a:xfrm>
          <a:prstGeom prst="rect">
            <a:avLst/>
          </a:prstGeom>
        </p:spPr>
      </p:pic>
      <p:sp>
        <p:nvSpPr>
          <p:cNvPr id="15" name="TextBox 14">
            <a:extLst>
              <a:ext uri="{FF2B5EF4-FFF2-40B4-BE49-F238E27FC236}">
                <a16:creationId xmlns:a16="http://schemas.microsoft.com/office/drawing/2014/main" id="{2E3CA3BB-BBCF-3E42-AE79-41BB131E5DA7}"/>
              </a:ext>
            </a:extLst>
          </p:cNvPr>
          <p:cNvSpPr txBox="1"/>
          <p:nvPr/>
        </p:nvSpPr>
        <p:spPr>
          <a:xfrm>
            <a:off x="4572001" y="611118"/>
            <a:ext cx="1362808"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1</a:t>
            </a:r>
            <a:r>
              <a:rPr lang="en-US" sz="1400" u="sng" baseline="30000" dirty="0">
                <a:latin typeface="Arial" panose="020B0604020202020204" pitchFamily="34" charset="0"/>
                <a:cs typeface="Arial" panose="020B0604020202020204" pitchFamily="34" charset="0"/>
              </a:rPr>
              <a:t>st</a:t>
            </a:r>
            <a:r>
              <a:rPr lang="en-US" sz="1400" u="sng" dirty="0">
                <a:latin typeface="Arial" panose="020B0604020202020204" pitchFamily="34" charset="0"/>
                <a:cs typeface="Arial" panose="020B0604020202020204" pitchFamily="34" charset="0"/>
              </a:rPr>
              <a:t>  Difference:    </a:t>
            </a:r>
            <a:endParaRPr lang="en-US" sz="1400" dirty="0"/>
          </a:p>
        </p:txBody>
      </p:sp>
      <p:sp>
        <p:nvSpPr>
          <p:cNvPr id="16" name="TextBox 15">
            <a:extLst>
              <a:ext uri="{FF2B5EF4-FFF2-40B4-BE49-F238E27FC236}">
                <a16:creationId xmlns:a16="http://schemas.microsoft.com/office/drawing/2014/main" id="{3A92ECA1-B04B-DE49-970E-0B0BF29C30F5}"/>
              </a:ext>
            </a:extLst>
          </p:cNvPr>
          <p:cNvSpPr txBox="1"/>
          <p:nvPr/>
        </p:nvSpPr>
        <p:spPr>
          <a:xfrm>
            <a:off x="4587770" y="2316051"/>
            <a:ext cx="3184989" cy="307777"/>
          </a:xfrm>
          <a:prstGeom prst="rect">
            <a:avLst/>
          </a:prstGeom>
          <a:noFill/>
        </p:spPr>
        <p:txBody>
          <a:bodyPr wrap="square" rtlCol="0">
            <a:spAutoFit/>
          </a:bodyPr>
          <a:lstStyle/>
          <a:p>
            <a:r>
              <a:rPr lang="en-US" sz="1400" u="sng" dirty="0">
                <a:latin typeface="Arial" panose="020B0604020202020204" pitchFamily="34" charset="0"/>
                <a:cs typeface="Arial" panose="020B0604020202020204" pitchFamily="34" charset="0"/>
              </a:rPr>
              <a:t>2</a:t>
            </a:r>
            <a:r>
              <a:rPr lang="en-US" sz="1400" u="sng" baseline="30000" dirty="0">
                <a:latin typeface="Arial" panose="020B0604020202020204" pitchFamily="34" charset="0"/>
                <a:cs typeface="Arial" panose="020B0604020202020204" pitchFamily="34" charset="0"/>
              </a:rPr>
              <a:t>nd</a:t>
            </a:r>
            <a:r>
              <a:rPr lang="en-US" sz="1400" u="sng" dirty="0">
                <a:latin typeface="Arial" panose="020B0604020202020204" pitchFamily="34" charset="0"/>
                <a:cs typeface="Arial" panose="020B0604020202020204" pitchFamily="34" charset="0"/>
              </a:rPr>
              <a:t>  Difference:    </a:t>
            </a:r>
            <a:endParaRPr lang="en-US" sz="1400" dirty="0"/>
          </a:p>
        </p:txBody>
      </p:sp>
      <p:pic>
        <p:nvPicPr>
          <p:cNvPr id="1030" name="Picture 6" descr="https://lh5.googleusercontent.com/c-TE31KwQmev95dA9evSJT0sqQ49uWw7-Lt6632-LGv6m-5I4BpftOVqGGbCMMshRifU2noOHn0oedjH34APB_yAZFkKtvpOnufW5_D1vUcCq0vKyK-_AHrpoFnII6rCQpmXoEF-">
            <a:extLst>
              <a:ext uri="{FF2B5EF4-FFF2-40B4-BE49-F238E27FC236}">
                <a16:creationId xmlns:a16="http://schemas.microsoft.com/office/drawing/2014/main" id="{4D1120CF-6281-3746-85F6-1EB5D879DF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667" y="2075299"/>
            <a:ext cx="2301412" cy="158931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screenshot of a cell phone&#10;&#10;Description automatically generated">
            <a:extLst>
              <a:ext uri="{FF2B5EF4-FFF2-40B4-BE49-F238E27FC236}">
                <a16:creationId xmlns:a16="http://schemas.microsoft.com/office/drawing/2014/main" id="{F3BA67BB-B450-7F40-9AAD-0941252BBD92}"/>
              </a:ext>
            </a:extLst>
          </p:cNvPr>
          <p:cNvPicPr>
            <a:picLocks noChangeAspect="1"/>
          </p:cNvPicPr>
          <p:nvPr/>
        </p:nvPicPr>
        <p:blipFill>
          <a:blip r:embed="rId8"/>
          <a:stretch>
            <a:fillRect/>
          </a:stretch>
        </p:blipFill>
        <p:spPr>
          <a:xfrm>
            <a:off x="6853520" y="2614707"/>
            <a:ext cx="1941160" cy="1046538"/>
          </a:xfrm>
          <a:prstGeom prst="rect">
            <a:avLst/>
          </a:prstGeom>
        </p:spPr>
      </p:pic>
      <p:pic>
        <p:nvPicPr>
          <p:cNvPr id="18" name="Picture 17" descr="A close up of a map&#10;&#10;Description automatically generated">
            <a:extLst>
              <a:ext uri="{FF2B5EF4-FFF2-40B4-BE49-F238E27FC236}">
                <a16:creationId xmlns:a16="http://schemas.microsoft.com/office/drawing/2014/main" id="{A83F97EB-441A-8A4C-A21A-4CBA10C7B736}"/>
              </a:ext>
            </a:extLst>
          </p:cNvPr>
          <p:cNvPicPr>
            <a:picLocks noChangeAspect="1"/>
          </p:cNvPicPr>
          <p:nvPr/>
        </p:nvPicPr>
        <p:blipFill>
          <a:blip r:embed="rId9"/>
          <a:stretch>
            <a:fillRect/>
          </a:stretch>
        </p:blipFill>
        <p:spPr>
          <a:xfrm>
            <a:off x="2437891" y="2276797"/>
            <a:ext cx="1804127" cy="1274772"/>
          </a:xfrm>
          <a:prstGeom prst="rect">
            <a:avLst/>
          </a:prstGeom>
        </p:spPr>
      </p:pic>
    </p:spTree>
    <p:extLst>
      <p:ext uri="{BB962C8B-B14F-4D97-AF65-F5344CB8AC3E}">
        <p14:creationId xmlns:p14="http://schemas.microsoft.com/office/powerpoint/2010/main" val="26281216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B1BC59E-8354-6141-8486-1B00376006B6}"/>
              </a:ext>
            </a:extLst>
          </p:cNvPr>
          <p:cNvPicPr>
            <a:picLocks noChangeAspect="1"/>
          </p:cNvPicPr>
          <p:nvPr/>
        </p:nvPicPr>
        <p:blipFill>
          <a:blip r:embed="rId2"/>
          <a:stretch>
            <a:fillRect/>
          </a:stretch>
        </p:blipFill>
        <p:spPr>
          <a:xfrm>
            <a:off x="379956" y="424692"/>
            <a:ext cx="8330035" cy="5757744"/>
          </a:xfrm>
          <a:prstGeom prst="rect">
            <a:avLst/>
          </a:prstGeom>
        </p:spPr>
      </p:pic>
    </p:spTree>
    <p:extLst>
      <p:ext uri="{BB962C8B-B14F-4D97-AF65-F5344CB8AC3E}">
        <p14:creationId xmlns:p14="http://schemas.microsoft.com/office/powerpoint/2010/main" val="4186389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4</a:t>
            </a:r>
          </a:p>
        </p:txBody>
      </p:sp>
    </p:spTree>
    <p:extLst>
      <p:ext uri="{BB962C8B-B14F-4D97-AF65-F5344CB8AC3E}">
        <p14:creationId xmlns:p14="http://schemas.microsoft.com/office/powerpoint/2010/main" val="2712623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AAEB4-5518-8048-AE96-4F7DBA411993}"/>
              </a:ext>
            </a:extLst>
          </p:cNvPr>
          <p:cNvSpPr>
            <a:spLocks noGrp="1"/>
          </p:cNvSpPr>
          <p:nvPr>
            <p:ph type="title"/>
          </p:nvPr>
        </p:nvSpPr>
        <p:spPr>
          <a:xfrm>
            <a:off x="778776" y="2357699"/>
            <a:ext cx="7886700" cy="1325563"/>
          </a:xfrm>
        </p:spPr>
        <p:txBody>
          <a:bodyPr/>
          <a:lstStyle/>
          <a:p>
            <a:pPr algn="ctr"/>
            <a:r>
              <a:rPr lang="en-US" dirty="0"/>
              <a:t>Question 2</a:t>
            </a:r>
          </a:p>
        </p:txBody>
      </p:sp>
    </p:spTree>
    <p:extLst>
      <p:ext uri="{BB962C8B-B14F-4D97-AF65-F5344CB8AC3E}">
        <p14:creationId xmlns:p14="http://schemas.microsoft.com/office/powerpoint/2010/main" val="27486856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4B7048-661E-384D-9B22-2BABBD6C5F0F}"/>
              </a:ext>
            </a:extLst>
          </p:cNvPr>
          <p:cNvPicPr>
            <a:picLocks noChangeAspect="1"/>
          </p:cNvPicPr>
          <p:nvPr/>
        </p:nvPicPr>
        <p:blipFill>
          <a:blip r:embed="rId2"/>
          <a:stretch>
            <a:fillRect/>
          </a:stretch>
        </p:blipFill>
        <p:spPr>
          <a:xfrm>
            <a:off x="955342" y="996285"/>
            <a:ext cx="7115033" cy="5336275"/>
          </a:xfrm>
          <a:prstGeom prst="rect">
            <a:avLst/>
          </a:prstGeom>
        </p:spPr>
      </p:pic>
    </p:spTree>
    <p:extLst>
      <p:ext uri="{BB962C8B-B14F-4D97-AF65-F5344CB8AC3E}">
        <p14:creationId xmlns:p14="http://schemas.microsoft.com/office/powerpoint/2010/main" val="4735544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CA00648-83A9-3249-B4E8-570EBA3074CC}"/>
              </a:ext>
            </a:extLst>
          </p:cNvPr>
          <p:cNvPicPr>
            <a:picLocks noChangeAspect="1"/>
          </p:cNvPicPr>
          <p:nvPr/>
        </p:nvPicPr>
        <p:blipFill>
          <a:blip r:embed="rId2"/>
          <a:stretch>
            <a:fillRect/>
          </a:stretch>
        </p:blipFill>
        <p:spPr>
          <a:xfrm>
            <a:off x="764275" y="573207"/>
            <a:ext cx="7765576" cy="5824182"/>
          </a:xfrm>
          <a:prstGeom prst="rect">
            <a:avLst/>
          </a:prstGeom>
        </p:spPr>
      </p:pic>
    </p:spTree>
    <p:extLst>
      <p:ext uri="{BB962C8B-B14F-4D97-AF65-F5344CB8AC3E}">
        <p14:creationId xmlns:p14="http://schemas.microsoft.com/office/powerpoint/2010/main" val="1534451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7951"/>
          <a:stretch/>
        </p:blipFill>
        <p:spPr>
          <a:xfrm>
            <a:off x="1394189" y="1990969"/>
            <a:ext cx="6343042" cy="3592741"/>
          </a:xfrm>
          <a:prstGeom prst="rect">
            <a:avLst/>
          </a:prstGeom>
        </p:spPr>
      </p:pic>
      <p:graphicFrame>
        <p:nvGraphicFramePr>
          <p:cNvPr id="9" name="Object 8"/>
          <p:cNvGraphicFramePr>
            <a:graphicFrameLocks noChangeAspect="1"/>
          </p:cNvGraphicFramePr>
          <p:nvPr/>
        </p:nvGraphicFramePr>
        <p:xfrm>
          <a:off x="3540369" y="474785"/>
          <a:ext cx="2227385" cy="527538"/>
        </p:xfrm>
        <a:graphic>
          <a:graphicData uri="http://schemas.openxmlformats.org/presentationml/2006/ole">
            <mc:AlternateContent xmlns:mc="http://schemas.openxmlformats.org/markup-compatibility/2006">
              <mc:Choice xmlns:v="urn:schemas-microsoft-com:vml" Requires="v">
                <p:oleObj spid="_x0000_s1041" name="Equation" r:id="rId5" imgW="2412720" imgH="571320" progId="Equation.DSMT4">
                  <p:embed/>
                </p:oleObj>
              </mc:Choice>
              <mc:Fallback>
                <p:oleObj name="Equation" r:id="rId5" imgW="2412720" imgH="571320" progId="Equation.DSMT4">
                  <p:embed/>
                  <p:pic>
                    <p:nvPicPr>
                      <p:cNvPr id="9" name="Object 8"/>
                      <p:cNvPicPr/>
                      <p:nvPr/>
                    </p:nvPicPr>
                    <p:blipFill>
                      <a:blip r:embed="rId6"/>
                      <a:stretch>
                        <a:fillRect/>
                      </a:stretch>
                    </p:blipFill>
                    <p:spPr>
                      <a:xfrm>
                        <a:off x="3540369" y="474785"/>
                        <a:ext cx="2227385" cy="527538"/>
                      </a:xfrm>
                      <a:prstGeom prst="rect">
                        <a:avLst/>
                      </a:prstGeom>
                      <a:ln w="38100">
                        <a:solidFill>
                          <a:srgbClr val="FF0000"/>
                        </a:solidFill>
                      </a:ln>
                    </p:spPr>
                  </p:pic>
                </p:oleObj>
              </mc:Fallback>
            </mc:AlternateContent>
          </a:graphicData>
        </a:graphic>
      </p:graphicFrame>
      <p:sp>
        <p:nvSpPr>
          <p:cNvPr id="6" name="Oval 5"/>
          <p:cNvSpPr/>
          <p:nvPr/>
        </p:nvSpPr>
        <p:spPr bwMode="auto">
          <a:xfrm>
            <a:off x="2157046" y="4513980"/>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1" name="Oval 10"/>
          <p:cNvSpPr/>
          <p:nvPr/>
        </p:nvSpPr>
        <p:spPr bwMode="auto">
          <a:xfrm>
            <a:off x="3212123" y="4443641"/>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2" name="Oval 11"/>
          <p:cNvSpPr/>
          <p:nvPr/>
        </p:nvSpPr>
        <p:spPr bwMode="auto">
          <a:xfrm>
            <a:off x="4295336" y="409194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3" name="Oval 12"/>
          <p:cNvSpPr/>
          <p:nvPr/>
        </p:nvSpPr>
        <p:spPr bwMode="auto">
          <a:xfrm>
            <a:off x="5350413" y="4739063"/>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4" name="Oval 13"/>
          <p:cNvSpPr/>
          <p:nvPr/>
        </p:nvSpPr>
        <p:spPr bwMode="auto">
          <a:xfrm>
            <a:off x="6447693" y="482346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graphicFrame>
        <p:nvGraphicFramePr>
          <p:cNvPr id="15" name="Object 14"/>
          <p:cNvGraphicFramePr>
            <a:graphicFrameLocks noChangeAspect="1"/>
          </p:cNvGraphicFramePr>
          <p:nvPr/>
        </p:nvGraphicFramePr>
        <p:xfrm>
          <a:off x="3581400" y="1576754"/>
          <a:ext cx="2145323" cy="445477"/>
        </p:xfrm>
        <a:graphic>
          <a:graphicData uri="http://schemas.openxmlformats.org/presentationml/2006/ole">
            <mc:AlternateContent xmlns:mc="http://schemas.openxmlformats.org/markup-compatibility/2006">
              <mc:Choice xmlns:v="urn:schemas-microsoft-com:vml" Requires="v">
                <p:oleObj spid="_x0000_s1042" name="Equation" r:id="rId7" imgW="2323800" imgH="482400" progId="Equation.DSMT4">
                  <p:embed/>
                </p:oleObj>
              </mc:Choice>
              <mc:Fallback>
                <p:oleObj name="Equation" r:id="rId7" imgW="2323800" imgH="482400" progId="Equation.DSMT4">
                  <p:embed/>
                  <p:pic>
                    <p:nvPicPr>
                      <p:cNvPr id="15" name="Object 14"/>
                      <p:cNvPicPr/>
                      <p:nvPr/>
                    </p:nvPicPr>
                    <p:blipFill>
                      <a:blip r:embed="rId8"/>
                      <a:stretch>
                        <a:fillRect/>
                      </a:stretch>
                    </p:blipFill>
                    <p:spPr>
                      <a:xfrm>
                        <a:off x="3581400" y="1576754"/>
                        <a:ext cx="2145323" cy="445477"/>
                      </a:xfrm>
                      <a:prstGeom prst="rect">
                        <a:avLst/>
                      </a:prstGeom>
                      <a:ln w="38100">
                        <a:solidFill>
                          <a:srgbClr val="FF0000"/>
                        </a:solidFill>
                      </a:ln>
                    </p:spPr>
                  </p:pic>
                </p:oleObj>
              </mc:Fallback>
            </mc:AlternateContent>
          </a:graphicData>
        </a:graphic>
      </p:graphicFrame>
      <p:sp>
        <p:nvSpPr>
          <p:cNvPr id="2" name="TextBox 1"/>
          <p:cNvSpPr txBox="1"/>
          <p:nvPr/>
        </p:nvSpPr>
        <p:spPr>
          <a:xfrm>
            <a:off x="4038600" y="1024108"/>
            <a:ext cx="1296958" cy="490134"/>
          </a:xfrm>
          <a:prstGeom prst="rect">
            <a:avLst/>
          </a:prstGeom>
          <a:noFill/>
        </p:spPr>
        <p:txBody>
          <a:bodyPr wrap="square" rtlCol="0">
            <a:noAutofit/>
          </a:bodyPr>
          <a:lstStyle/>
          <a:p>
            <a:pPr>
              <a:spcBef>
                <a:spcPts val="600"/>
              </a:spcBef>
            </a:pPr>
            <a:r>
              <a:rPr lang="en-US" sz="2585" dirty="0"/>
              <a:t>i.e.</a:t>
            </a:r>
          </a:p>
        </p:txBody>
      </p:sp>
      <p:sp>
        <p:nvSpPr>
          <p:cNvPr id="16" name="Oval 15"/>
          <p:cNvSpPr/>
          <p:nvPr/>
        </p:nvSpPr>
        <p:spPr bwMode="auto">
          <a:xfrm>
            <a:off x="2378766" y="2474164"/>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7" name="Oval 16"/>
          <p:cNvSpPr/>
          <p:nvPr/>
        </p:nvSpPr>
        <p:spPr bwMode="auto">
          <a:xfrm>
            <a:off x="3493477" y="249851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8" name="Oval 17"/>
          <p:cNvSpPr/>
          <p:nvPr/>
        </p:nvSpPr>
        <p:spPr bwMode="auto">
          <a:xfrm>
            <a:off x="4548554" y="2368657"/>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19" name="Oval 18"/>
          <p:cNvSpPr/>
          <p:nvPr/>
        </p:nvSpPr>
        <p:spPr bwMode="auto">
          <a:xfrm>
            <a:off x="5603631" y="2491765"/>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20" name="Oval 19"/>
          <p:cNvSpPr/>
          <p:nvPr/>
        </p:nvSpPr>
        <p:spPr bwMode="auto">
          <a:xfrm>
            <a:off x="6700911" y="2628909"/>
            <a:ext cx="274320" cy="274320"/>
          </a:xfrm>
          <a:prstGeom prst="ellipse">
            <a:avLst/>
          </a:prstGeom>
          <a:noFill/>
          <a:ln w="25400" cap="flat" cmpd="sng" algn="ctr">
            <a:solidFill>
              <a:srgbClr val="FF0000"/>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latin typeface="Arial" charset="0"/>
            </a:endParaRPr>
          </a:p>
        </p:txBody>
      </p:sp>
      <p:sp>
        <p:nvSpPr>
          <p:cNvPr id="3" name="TextBox 2"/>
          <p:cNvSpPr txBox="1"/>
          <p:nvPr/>
        </p:nvSpPr>
        <p:spPr>
          <a:xfrm>
            <a:off x="2589781" y="3458903"/>
            <a:ext cx="692681" cy="348109"/>
          </a:xfrm>
          <a:prstGeom prst="rect">
            <a:avLst/>
          </a:prstGeom>
          <a:noFill/>
          <a:ln w="38100">
            <a:solidFill>
              <a:srgbClr val="FF0000"/>
            </a:solidFill>
          </a:ln>
        </p:spPr>
        <p:txBody>
          <a:bodyPr wrap="square" rtlCol="0">
            <a:noAutofit/>
          </a:bodyPr>
          <a:lstStyle/>
          <a:p>
            <a:pPr>
              <a:spcBef>
                <a:spcPts val="600"/>
              </a:spcBef>
            </a:pPr>
            <a:r>
              <a:rPr lang="en-US" sz="1662" dirty="0"/>
              <a:t>Etc.</a:t>
            </a:r>
          </a:p>
        </p:txBody>
      </p:sp>
      <p:sp>
        <p:nvSpPr>
          <p:cNvPr id="7" name="Rectangle 6">
            <a:extLst>
              <a:ext uri="{FF2B5EF4-FFF2-40B4-BE49-F238E27FC236}">
                <a16:creationId xmlns:a16="http://schemas.microsoft.com/office/drawing/2014/main" id="{83C259FC-97BC-4342-A253-446CDAD66039}"/>
              </a:ext>
            </a:extLst>
          </p:cNvPr>
          <p:cNvSpPr/>
          <p:nvPr/>
        </p:nvSpPr>
        <p:spPr>
          <a:xfrm>
            <a:off x="562708" y="5622896"/>
            <a:ext cx="8018585" cy="646331"/>
          </a:xfrm>
          <a:prstGeom prst="rect">
            <a:avLst/>
          </a:prstGeom>
        </p:spPr>
        <p:txBody>
          <a:bodyPr wrap="square">
            <a:noAutofit/>
          </a:bodyPr>
          <a:lstStyle/>
          <a:p>
            <a:pPr algn="ctr">
              <a:spcBef>
                <a:spcPts val="600"/>
              </a:spcBef>
            </a:pPr>
            <a:r>
              <a:rPr lang="en-US" dirty="0"/>
              <a:t>For quarterly sales data, this model says that sales in the current quarter are equal to the sales for this quarter last year plus a random-noise term.</a:t>
            </a:r>
          </a:p>
        </p:txBody>
      </p:sp>
    </p:spTree>
    <p:extLst>
      <p:ext uri="{BB962C8B-B14F-4D97-AF65-F5344CB8AC3E}">
        <p14:creationId xmlns:p14="http://schemas.microsoft.com/office/powerpoint/2010/main" val="253566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grpId="1" nodeType="clickEffect">
                                  <p:stCondLst>
                                    <p:cond delay="0"/>
                                  </p:stCondLst>
                                  <p:childTnLst>
                                    <p:set>
                                      <p:cBhvr>
                                        <p:cTn id="49" dur="1" fill="hold">
                                          <p:stCondLst>
                                            <p:cond delay="0"/>
                                          </p:stCondLst>
                                        </p:cTn>
                                        <p:tgtEl>
                                          <p:spTgt spid="6"/>
                                        </p:tgtEl>
                                        <p:attrNameLst>
                                          <p:attrName>style.visibility</p:attrName>
                                        </p:attrNameLst>
                                      </p:cBhvr>
                                      <p:to>
                                        <p:strVal val="hidden"/>
                                      </p:to>
                                    </p:set>
                                  </p:childTnLst>
                                </p:cTn>
                              </p:par>
                              <p:par>
                                <p:cTn id="50" presetID="1" presetClass="exit" presetSubtype="0" fill="hold" grpId="1" nodeType="withEffect">
                                  <p:stCondLst>
                                    <p:cond delay="0"/>
                                  </p:stCondLst>
                                  <p:childTnLst>
                                    <p:set>
                                      <p:cBhvr>
                                        <p:cTn id="51" dur="1" fill="hold">
                                          <p:stCondLst>
                                            <p:cond delay="0"/>
                                          </p:stCondLst>
                                        </p:cTn>
                                        <p:tgtEl>
                                          <p:spTgt spid="11"/>
                                        </p:tgtEl>
                                        <p:attrNameLst>
                                          <p:attrName>style.visibility</p:attrName>
                                        </p:attrNameLst>
                                      </p:cBhvr>
                                      <p:to>
                                        <p:strVal val="hidden"/>
                                      </p:to>
                                    </p:set>
                                  </p:childTnLst>
                                </p:cTn>
                              </p:par>
                              <p:par>
                                <p:cTn id="52" presetID="1" presetClass="exit" presetSubtype="0" fill="hold" grpId="1" nodeType="withEffect">
                                  <p:stCondLst>
                                    <p:cond delay="0"/>
                                  </p:stCondLst>
                                  <p:childTnLst>
                                    <p:set>
                                      <p:cBhvr>
                                        <p:cTn id="53" dur="1" fill="hold">
                                          <p:stCondLst>
                                            <p:cond delay="0"/>
                                          </p:stCondLst>
                                        </p:cTn>
                                        <p:tgtEl>
                                          <p:spTgt spid="12"/>
                                        </p:tgtEl>
                                        <p:attrNameLst>
                                          <p:attrName>style.visibility</p:attrName>
                                        </p:attrNameLst>
                                      </p:cBhvr>
                                      <p:to>
                                        <p:strVal val="hidden"/>
                                      </p:to>
                                    </p:set>
                                  </p:childTnLst>
                                </p:cTn>
                              </p:par>
                              <p:par>
                                <p:cTn id="54" presetID="1" presetClass="exit" presetSubtype="0" fill="hold" grpId="1" nodeType="withEffect">
                                  <p:stCondLst>
                                    <p:cond delay="0"/>
                                  </p:stCondLst>
                                  <p:childTnLst>
                                    <p:set>
                                      <p:cBhvr>
                                        <p:cTn id="55" dur="1" fill="hold">
                                          <p:stCondLst>
                                            <p:cond delay="0"/>
                                          </p:stCondLst>
                                        </p:cTn>
                                        <p:tgtEl>
                                          <p:spTgt spid="13"/>
                                        </p:tgtEl>
                                        <p:attrNameLst>
                                          <p:attrName>style.visibility</p:attrName>
                                        </p:attrNameLst>
                                      </p:cBhvr>
                                      <p:to>
                                        <p:strVal val="hidden"/>
                                      </p:to>
                                    </p:set>
                                  </p:childTnLst>
                                </p:cTn>
                              </p:par>
                              <p:par>
                                <p:cTn id="56" presetID="1" presetClass="exit" presetSubtype="0" fill="hold" grpId="1" nodeType="withEffect">
                                  <p:stCondLst>
                                    <p:cond delay="0"/>
                                  </p:stCondLst>
                                  <p:childTnLst>
                                    <p:set>
                                      <p:cBhvr>
                                        <p:cTn id="57" dur="1" fill="hold">
                                          <p:stCondLst>
                                            <p:cond delay="0"/>
                                          </p:stCondLst>
                                        </p:cTn>
                                        <p:tgtEl>
                                          <p:spTgt spid="14"/>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500"/>
                                        <p:tgtEl>
                                          <p:spTgt spid="1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500"/>
                                        <p:tgtEl>
                                          <p:spTgt spid="18"/>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fade">
                                      <p:cBhvr>
                                        <p:cTn id="82" dur="500"/>
                                        <p:tgtEl>
                                          <p:spTgt spid="20"/>
                                        </p:tgtEl>
                                      </p:cBhvr>
                                    </p:animEffect>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grpId="1" nodeType="clickEffect">
                                  <p:stCondLst>
                                    <p:cond delay="0"/>
                                  </p:stCondLst>
                                  <p:childTnLst>
                                    <p:set>
                                      <p:cBhvr>
                                        <p:cTn id="86" dur="1" fill="hold">
                                          <p:stCondLst>
                                            <p:cond delay="0"/>
                                          </p:stCondLst>
                                        </p:cTn>
                                        <p:tgtEl>
                                          <p:spTgt spid="16"/>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17"/>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19"/>
                                        </p:tgtEl>
                                        <p:attrNameLst>
                                          <p:attrName>style.visibility</p:attrName>
                                        </p:attrNameLst>
                                      </p:cBhvr>
                                      <p:to>
                                        <p:strVal val="hidden"/>
                                      </p:to>
                                    </p:set>
                                  </p:childTnLst>
                                </p:cTn>
                              </p:par>
                              <p:par>
                                <p:cTn id="93" presetID="1" presetClass="exit" presetSubtype="0" fill="hold" grpId="1" nodeType="withEffect">
                                  <p:stCondLst>
                                    <p:cond delay="0"/>
                                  </p:stCondLst>
                                  <p:childTnLst>
                                    <p:set>
                                      <p:cBhvr>
                                        <p:cTn id="94" dur="1" fill="hold">
                                          <p:stCondLst>
                                            <p:cond delay="0"/>
                                          </p:stCondLst>
                                        </p:cTn>
                                        <p:tgtEl>
                                          <p:spTgt spid="20"/>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3"/>
                                        </p:tgtEl>
                                        <p:attrNameLst>
                                          <p:attrName>style.visibility</p:attrName>
                                        </p:attrNameLst>
                                      </p:cBhvr>
                                      <p:to>
                                        <p:strVal val="visible"/>
                                      </p:to>
                                    </p:set>
                                    <p:animEffect transition="in" filter="fade">
                                      <p:cBhvr>
                                        <p:cTn id="9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1" grpId="0" animBg="1"/>
      <p:bldP spid="11" grpId="1" animBg="1"/>
      <p:bldP spid="12" grpId="0" animBg="1"/>
      <p:bldP spid="12" grpId="1" animBg="1"/>
      <p:bldP spid="13" grpId="0" animBg="1"/>
      <p:bldP spid="13" grpId="1" animBg="1"/>
      <p:bldP spid="14" grpId="0" animBg="1"/>
      <p:bldP spid="14" grpId="1" animBg="1"/>
      <p:bldP spid="2" grpId="0"/>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B0023-1503-2649-A1B0-FC3B6E022049}"/>
              </a:ext>
            </a:extLst>
          </p:cNvPr>
          <p:cNvSpPr>
            <a:spLocks noGrp="1"/>
          </p:cNvSpPr>
          <p:nvPr>
            <p:ph type="title"/>
          </p:nvPr>
        </p:nvSpPr>
        <p:spPr>
          <a:xfrm>
            <a:off x="628650" y="201353"/>
            <a:ext cx="7886700" cy="662781"/>
          </a:xfrm>
        </p:spPr>
        <p:txBody>
          <a:bodyPr>
            <a:normAutofit fontScale="90000"/>
          </a:bodyPr>
          <a:lstStyle/>
          <a:p>
            <a:r>
              <a:rPr lang="en-US" dirty="0"/>
              <a:t>R Code for Question 2 (To verify)</a:t>
            </a:r>
          </a:p>
        </p:txBody>
      </p:sp>
      <p:sp>
        <p:nvSpPr>
          <p:cNvPr id="4" name="Rectangle 3">
            <a:extLst>
              <a:ext uri="{FF2B5EF4-FFF2-40B4-BE49-F238E27FC236}">
                <a16:creationId xmlns:a16="http://schemas.microsoft.com/office/drawing/2014/main" id="{85C5CFD2-F2AC-ED42-BC6E-B91AE208A8B0}"/>
              </a:ext>
            </a:extLst>
          </p:cNvPr>
          <p:cNvSpPr/>
          <p:nvPr/>
        </p:nvSpPr>
        <p:spPr>
          <a:xfrm>
            <a:off x="628650" y="1027907"/>
            <a:ext cx="8515350" cy="5693866"/>
          </a:xfrm>
          <a:prstGeom prst="rect">
            <a:avLst/>
          </a:prstGeom>
        </p:spPr>
        <p:txBody>
          <a:bodyPr wrap="square">
            <a:spAutoFit/>
          </a:bodyPr>
          <a:lstStyle/>
          <a:p>
            <a:r>
              <a:rPr lang="en-US" sz="1400" dirty="0"/>
              <a:t>#(1-.9B)(1-.8B)</a:t>
            </a:r>
            <a:r>
              <a:rPr lang="en-US" sz="1400" dirty="0" err="1"/>
              <a:t>Xt</a:t>
            </a:r>
            <a:r>
              <a:rPr lang="en-US" sz="1400" dirty="0"/>
              <a:t> = at</a:t>
            </a:r>
          </a:p>
          <a:p>
            <a:r>
              <a:rPr lang="en-US" sz="1400" dirty="0"/>
              <a:t>#(1-1.7B+.72B^2)</a:t>
            </a:r>
            <a:r>
              <a:rPr lang="en-US" sz="1400" dirty="0" err="1"/>
              <a:t>Xt</a:t>
            </a:r>
            <a:r>
              <a:rPr lang="en-US" sz="1400" dirty="0"/>
              <a:t> = at</a:t>
            </a:r>
          </a:p>
          <a:p>
            <a:r>
              <a:rPr lang="en-US" sz="1400" dirty="0"/>
              <a:t>#Phi_1 = 1.7  Phi_2 = -.72</a:t>
            </a:r>
          </a:p>
          <a:p>
            <a:endParaRPr lang="en-US" sz="1400" dirty="0"/>
          </a:p>
          <a:p>
            <a:r>
              <a:rPr lang="en-US" sz="1400" dirty="0"/>
              <a:t>s = c(5,8,9,8,7,6,4,3)</a:t>
            </a:r>
          </a:p>
          <a:p>
            <a:endParaRPr lang="en-US" sz="1400" dirty="0"/>
          </a:p>
          <a:p>
            <a:r>
              <a:rPr lang="en-US" sz="1400" dirty="0"/>
              <a:t>#double check psi weights</a:t>
            </a:r>
          </a:p>
          <a:p>
            <a:r>
              <a:rPr lang="en-US" sz="1400" dirty="0" err="1"/>
              <a:t>psi.weights.wge</a:t>
            </a:r>
            <a:r>
              <a:rPr lang="en-US" sz="1400" dirty="0"/>
              <a:t>(phi = c(1.7, -.72), lag = 5)</a:t>
            </a:r>
          </a:p>
          <a:p>
            <a:endParaRPr lang="en-US" sz="1400" dirty="0"/>
          </a:p>
          <a:p>
            <a:r>
              <a:rPr lang="en-US" sz="1400" dirty="0"/>
              <a:t>#AR(2)</a:t>
            </a:r>
          </a:p>
          <a:p>
            <a:endParaRPr lang="en-US" sz="1400" dirty="0"/>
          </a:p>
          <a:p>
            <a:r>
              <a:rPr lang="en-US" sz="1400" dirty="0"/>
              <a:t>fit = </a:t>
            </a:r>
            <a:r>
              <a:rPr lang="en-US" sz="1400" dirty="0" err="1"/>
              <a:t>fore.arma.wge</a:t>
            </a:r>
            <a:r>
              <a:rPr lang="en-US" sz="1400" dirty="0"/>
              <a:t>(</a:t>
            </a:r>
            <a:r>
              <a:rPr lang="en-US" sz="1400" dirty="0" err="1"/>
              <a:t>s,phi</a:t>
            </a:r>
            <a:r>
              <a:rPr lang="en-US" sz="1400" dirty="0"/>
              <a:t> = c(1.7, -.72), </a:t>
            </a:r>
            <a:r>
              <a:rPr lang="en-US" sz="1400" dirty="0" err="1"/>
              <a:t>n.ahead</a:t>
            </a:r>
            <a:r>
              <a:rPr lang="en-US" sz="1400" dirty="0"/>
              <a:t> = 3)</a:t>
            </a:r>
          </a:p>
          <a:p>
            <a:endParaRPr lang="en-US" sz="1400" dirty="0"/>
          </a:p>
          <a:p>
            <a:r>
              <a:rPr lang="en-US" sz="1400" dirty="0"/>
              <a:t>#forecasts for l = 1,2 and 3</a:t>
            </a:r>
          </a:p>
          <a:p>
            <a:r>
              <a:rPr lang="en-US" sz="1400" dirty="0" err="1"/>
              <a:t>fit$f</a:t>
            </a:r>
            <a:endParaRPr lang="en-US" sz="1400" dirty="0"/>
          </a:p>
          <a:p>
            <a:endParaRPr lang="en-US" sz="1400" dirty="0"/>
          </a:p>
          <a:p>
            <a:r>
              <a:rPr lang="en-US" sz="1400" dirty="0"/>
              <a:t>#</a:t>
            </a:r>
            <a:r>
              <a:rPr lang="en-US" sz="1400" dirty="0" err="1"/>
              <a:t>Conf</a:t>
            </a:r>
            <a:r>
              <a:rPr lang="en-US" sz="1400" dirty="0"/>
              <a:t> limits for l = 3</a:t>
            </a:r>
          </a:p>
          <a:p>
            <a:r>
              <a:rPr lang="en-US" sz="1400" dirty="0"/>
              <a:t>#1.75414 +/- 1.96*.9958917*sqrt(1 + 1.7^2 + 2.17^2)</a:t>
            </a:r>
          </a:p>
          <a:p>
            <a:r>
              <a:rPr lang="en-US" sz="1400" dirty="0" err="1"/>
              <a:t>fit$ll</a:t>
            </a:r>
            <a:r>
              <a:rPr lang="en-US" sz="1400" dirty="0"/>
              <a:t>[3]</a:t>
            </a:r>
          </a:p>
          <a:p>
            <a:r>
              <a:rPr lang="en-US" sz="1400" dirty="0" err="1"/>
              <a:t>fit$ul</a:t>
            </a:r>
            <a:r>
              <a:rPr lang="en-US" sz="1400" dirty="0"/>
              <a:t>[3]</a:t>
            </a:r>
          </a:p>
          <a:p>
            <a:endParaRPr lang="en-US" sz="1400" dirty="0"/>
          </a:p>
          <a:p>
            <a:r>
              <a:rPr lang="en-US" sz="1400" dirty="0"/>
              <a:t>#</a:t>
            </a:r>
            <a:r>
              <a:rPr lang="en-US" sz="1400" dirty="0" err="1"/>
              <a:t>sigma_at_hat</a:t>
            </a:r>
            <a:endParaRPr lang="en-US" sz="1400" dirty="0"/>
          </a:p>
          <a:p>
            <a:r>
              <a:rPr lang="en-US" sz="1400" dirty="0" err="1"/>
              <a:t>fit$wnv</a:t>
            </a:r>
            <a:endParaRPr lang="en-US" sz="1400" dirty="0"/>
          </a:p>
          <a:p>
            <a:endParaRPr lang="en-US" sz="1400" dirty="0"/>
          </a:p>
          <a:p>
            <a:r>
              <a:rPr lang="en-US" sz="1400" dirty="0"/>
              <a:t>#</a:t>
            </a:r>
            <a:r>
              <a:rPr lang="en-US" sz="1400" dirty="0" err="1"/>
              <a:t>Calc</a:t>
            </a:r>
            <a:r>
              <a:rPr lang="en-US" sz="1400" dirty="0"/>
              <a:t> </a:t>
            </a:r>
            <a:r>
              <a:rPr lang="en-US" sz="1400" dirty="0" err="1"/>
              <a:t>sigma_at_hat</a:t>
            </a:r>
            <a:endParaRPr lang="en-US" sz="1400" dirty="0"/>
          </a:p>
          <a:p>
            <a:r>
              <a:rPr lang="en-US" sz="1400" dirty="0" err="1"/>
              <a:t>wnv</a:t>
            </a:r>
            <a:r>
              <a:rPr lang="en-US" sz="1400" dirty="0"/>
              <a:t> = 1/(8-2) * sum(</a:t>
            </a:r>
            <a:r>
              <a:rPr lang="en-US" sz="1400" dirty="0" err="1"/>
              <a:t>fit$resid</a:t>
            </a:r>
            <a:r>
              <a:rPr lang="en-US" sz="1400" dirty="0"/>
              <a:t>[3:8]^2)</a:t>
            </a:r>
          </a:p>
        </p:txBody>
      </p:sp>
    </p:spTree>
    <p:extLst>
      <p:ext uri="{BB962C8B-B14F-4D97-AF65-F5344CB8AC3E}">
        <p14:creationId xmlns:p14="http://schemas.microsoft.com/office/powerpoint/2010/main" val="31962556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4 </a:t>
            </a:r>
          </a:p>
        </p:txBody>
      </p:sp>
    </p:spTree>
    <p:extLst>
      <p:ext uri="{BB962C8B-B14F-4D97-AF65-F5344CB8AC3E}">
        <p14:creationId xmlns:p14="http://schemas.microsoft.com/office/powerpoint/2010/main" val="3943627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5</a:t>
            </a:r>
          </a:p>
        </p:txBody>
      </p:sp>
    </p:spTree>
    <p:extLst>
      <p:ext uri="{BB962C8B-B14F-4D97-AF65-F5344CB8AC3E}">
        <p14:creationId xmlns:p14="http://schemas.microsoft.com/office/powerpoint/2010/main" val="33101940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AAEB4-5518-8048-AE96-4F7DBA411993}"/>
              </a:ext>
            </a:extLst>
          </p:cNvPr>
          <p:cNvSpPr>
            <a:spLocks noGrp="1"/>
          </p:cNvSpPr>
          <p:nvPr>
            <p:ph type="title"/>
          </p:nvPr>
        </p:nvSpPr>
        <p:spPr/>
        <p:txBody>
          <a:bodyPr/>
          <a:lstStyle/>
          <a:p>
            <a:r>
              <a:rPr lang="en-US" dirty="0"/>
              <a:t>Amtrak Ridership Data (monthly)</a:t>
            </a:r>
          </a:p>
        </p:txBody>
      </p:sp>
      <p:pic>
        <p:nvPicPr>
          <p:cNvPr id="4" name="Picture 3">
            <a:extLst>
              <a:ext uri="{FF2B5EF4-FFF2-40B4-BE49-F238E27FC236}">
                <a16:creationId xmlns:a16="http://schemas.microsoft.com/office/drawing/2014/main" id="{A1039657-9D82-CF43-AD3E-B60C1051B45A}"/>
              </a:ext>
            </a:extLst>
          </p:cNvPr>
          <p:cNvPicPr>
            <a:picLocks noChangeAspect="1"/>
          </p:cNvPicPr>
          <p:nvPr/>
        </p:nvPicPr>
        <p:blipFill>
          <a:blip r:embed="rId2"/>
          <a:stretch>
            <a:fillRect/>
          </a:stretch>
        </p:blipFill>
        <p:spPr>
          <a:xfrm>
            <a:off x="1719260" y="1519242"/>
            <a:ext cx="5277731" cy="3981446"/>
          </a:xfrm>
          <a:prstGeom prst="rect">
            <a:avLst/>
          </a:prstGeom>
        </p:spPr>
      </p:pic>
      <p:sp>
        <p:nvSpPr>
          <p:cNvPr id="5" name="Rectangle 4">
            <a:extLst>
              <a:ext uri="{FF2B5EF4-FFF2-40B4-BE49-F238E27FC236}">
                <a16:creationId xmlns:a16="http://schemas.microsoft.com/office/drawing/2014/main" id="{392DD10E-A313-5047-B18C-58FF5EA76C99}"/>
              </a:ext>
            </a:extLst>
          </p:cNvPr>
          <p:cNvSpPr/>
          <p:nvPr/>
        </p:nvSpPr>
        <p:spPr>
          <a:xfrm>
            <a:off x="2079866" y="5610033"/>
            <a:ext cx="5661486" cy="646331"/>
          </a:xfrm>
          <a:prstGeom prst="rect">
            <a:avLst/>
          </a:prstGeom>
        </p:spPr>
        <p:txBody>
          <a:bodyPr wrap="none">
            <a:spAutoFit/>
          </a:bodyPr>
          <a:lstStyle/>
          <a:p>
            <a:r>
              <a:rPr lang="en-US" dirty="0" err="1"/>
              <a:t>amtrak$Ridership</a:t>
            </a:r>
            <a:r>
              <a:rPr lang="en-US" dirty="0"/>
              <a:t> #assuming the data has been imported</a:t>
            </a:r>
          </a:p>
          <a:p>
            <a:r>
              <a:rPr lang="en-US" dirty="0" err="1"/>
              <a:t>plotts.sample.wge</a:t>
            </a:r>
            <a:r>
              <a:rPr lang="en-US" dirty="0"/>
              <a:t>(</a:t>
            </a:r>
            <a:r>
              <a:rPr lang="en-US" dirty="0" err="1"/>
              <a:t>amtrak$Ridership</a:t>
            </a:r>
            <a:r>
              <a:rPr lang="en-US" dirty="0"/>
              <a:t>)</a:t>
            </a:r>
          </a:p>
        </p:txBody>
      </p:sp>
    </p:spTree>
    <p:extLst>
      <p:ext uri="{BB962C8B-B14F-4D97-AF65-F5344CB8AC3E}">
        <p14:creationId xmlns:p14="http://schemas.microsoft.com/office/powerpoint/2010/main" val="28571167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Taking out (1-B</a:t>
            </a:r>
            <a:r>
              <a:rPr lang="en-US" baseline="30000" dirty="0"/>
              <a:t>12</a:t>
            </a:r>
            <a:r>
              <a:rPr lang="en-US" dirty="0"/>
              <a:t>)</a:t>
            </a:r>
          </a:p>
        </p:txBody>
      </p:sp>
      <p:sp>
        <p:nvSpPr>
          <p:cNvPr id="5" name="Rectangle 4">
            <a:extLst>
              <a:ext uri="{FF2B5EF4-FFF2-40B4-BE49-F238E27FC236}">
                <a16:creationId xmlns:a16="http://schemas.microsoft.com/office/drawing/2014/main" id="{85210998-6937-2E4D-B518-9A2BC37EEE8A}"/>
              </a:ext>
            </a:extLst>
          </p:cNvPr>
          <p:cNvSpPr/>
          <p:nvPr/>
        </p:nvSpPr>
        <p:spPr>
          <a:xfrm>
            <a:off x="1623136" y="6014264"/>
            <a:ext cx="6229350" cy="369332"/>
          </a:xfrm>
          <a:prstGeom prst="rect">
            <a:avLst/>
          </a:prstGeom>
        </p:spPr>
        <p:txBody>
          <a:bodyPr wrap="square">
            <a:spAutoFit/>
          </a:bodyPr>
          <a:lstStyle/>
          <a:p>
            <a:r>
              <a:rPr lang="en-US" dirty="0"/>
              <a:t>aR_12 = </a:t>
            </a:r>
            <a:r>
              <a:rPr lang="en-US" dirty="0" err="1"/>
              <a:t>artrans.wge</a:t>
            </a:r>
            <a:r>
              <a:rPr lang="en-US" dirty="0"/>
              <a:t>(</a:t>
            </a:r>
            <a:r>
              <a:rPr lang="en-US" dirty="0" err="1"/>
              <a:t>amtrak$Ridership,phi.tr</a:t>
            </a:r>
            <a:r>
              <a:rPr lang="en-US" dirty="0"/>
              <a:t> = c(rep(0,11),1))</a:t>
            </a:r>
          </a:p>
        </p:txBody>
      </p:sp>
      <p:pic>
        <p:nvPicPr>
          <p:cNvPr id="3" name="Picture 2">
            <a:extLst>
              <a:ext uri="{FF2B5EF4-FFF2-40B4-BE49-F238E27FC236}">
                <a16:creationId xmlns:a16="http://schemas.microsoft.com/office/drawing/2014/main" id="{23ECA941-2F41-644E-9B8D-C134006C166F}"/>
              </a:ext>
            </a:extLst>
          </p:cNvPr>
          <p:cNvPicPr>
            <a:picLocks noChangeAspect="1"/>
          </p:cNvPicPr>
          <p:nvPr/>
        </p:nvPicPr>
        <p:blipFill>
          <a:blip r:embed="rId2"/>
          <a:stretch>
            <a:fillRect/>
          </a:stretch>
        </p:blipFill>
        <p:spPr>
          <a:xfrm>
            <a:off x="1623136" y="1399309"/>
            <a:ext cx="5897728" cy="4464829"/>
          </a:xfrm>
          <a:prstGeom prst="rect">
            <a:avLst/>
          </a:prstGeom>
        </p:spPr>
      </p:pic>
    </p:spTree>
    <p:extLst>
      <p:ext uri="{BB962C8B-B14F-4D97-AF65-F5344CB8AC3E}">
        <p14:creationId xmlns:p14="http://schemas.microsoft.com/office/powerpoint/2010/main" val="28673216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Structure of stationary series after taking out (1-B</a:t>
            </a:r>
            <a:r>
              <a:rPr lang="en-US" baseline="30000" dirty="0"/>
              <a:t>12</a:t>
            </a:r>
            <a:r>
              <a:rPr lang="en-US" dirty="0"/>
              <a:t>)</a:t>
            </a:r>
          </a:p>
        </p:txBody>
      </p:sp>
      <p:sp>
        <p:nvSpPr>
          <p:cNvPr id="5" name="Rectangle 4">
            <a:extLst>
              <a:ext uri="{FF2B5EF4-FFF2-40B4-BE49-F238E27FC236}">
                <a16:creationId xmlns:a16="http://schemas.microsoft.com/office/drawing/2014/main" id="{85210998-6937-2E4D-B518-9A2BC37EEE8A}"/>
              </a:ext>
            </a:extLst>
          </p:cNvPr>
          <p:cNvSpPr/>
          <p:nvPr/>
        </p:nvSpPr>
        <p:spPr>
          <a:xfrm>
            <a:off x="283615" y="6055208"/>
            <a:ext cx="6229350" cy="369332"/>
          </a:xfrm>
          <a:prstGeom prst="rect">
            <a:avLst/>
          </a:prstGeom>
        </p:spPr>
        <p:txBody>
          <a:bodyPr wrap="square">
            <a:spAutoFit/>
          </a:bodyPr>
          <a:lstStyle/>
          <a:p>
            <a:r>
              <a:rPr lang="en-US" dirty="0"/>
              <a:t>aR_12 = </a:t>
            </a:r>
            <a:r>
              <a:rPr lang="en-US" dirty="0" err="1"/>
              <a:t>artrans.wge</a:t>
            </a:r>
            <a:r>
              <a:rPr lang="en-US" dirty="0"/>
              <a:t>(</a:t>
            </a:r>
            <a:r>
              <a:rPr lang="en-US" dirty="0" err="1"/>
              <a:t>amtrak$Ridership,phi.tr</a:t>
            </a:r>
            <a:r>
              <a:rPr lang="en-US" dirty="0"/>
              <a:t> = c(rep(0,11),1))</a:t>
            </a:r>
          </a:p>
        </p:txBody>
      </p:sp>
      <p:pic>
        <p:nvPicPr>
          <p:cNvPr id="3" name="Picture 2">
            <a:extLst>
              <a:ext uri="{FF2B5EF4-FFF2-40B4-BE49-F238E27FC236}">
                <a16:creationId xmlns:a16="http://schemas.microsoft.com/office/drawing/2014/main" id="{23ECA941-2F41-644E-9B8D-C134006C166F}"/>
              </a:ext>
            </a:extLst>
          </p:cNvPr>
          <p:cNvPicPr>
            <a:picLocks noChangeAspect="1"/>
          </p:cNvPicPr>
          <p:nvPr/>
        </p:nvPicPr>
        <p:blipFill>
          <a:blip r:embed="rId2"/>
          <a:stretch>
            <a:fillRect/>
          </a:stretch>
        </p:blipFill>
        <p:spPr>
          <a:xfrm>
            <a:off x="628650" y="2060953"/>
            <a:ext cx="4930041" cy="3732249"/>
          </a:xfrm>
          <a:prstGeom prst="rect">
            <a:avLst/>
          </a:prstGeom>
        </p:spPr>
      </p:pic>
      <p:pic>
        <p:nvPicPr>
          <p:cNvPr id="4" name="Picture 3">
            <a:extLst>
              <a:ext uri="{FF2B5EF4-FFF2-40B4-BE49-F238E27FC236}">
                <a16:creationId xmlns:a16="http://schemas.microsoft.com/office/drawing/2014/main" id="{52A5C2FC-A71E-B945-A258-631167E13F8D}"/>
              </a:ext>
            </a:extLst>
          </p:cNvPr>
          <p:cNvPicPr>
            <a:picLocks noChangeAspect="1"/>
          </p:cNvPicPr>
          <p:nvPr/>
        </p:nvPicPr>
        <p:blipFill>
          <a:blip r:embed="rId3"/>
          <a:stretch>
            <a:fillRect/>
          </a:stretch>
        </p:blipFill>
        <p:spPr>
          <a:xfrm>
            <a:off x="6107545" y="3029803"/>
            <a:ext cx="2701119" cy="1705970"/>
          </a:xfrm>
          <a:prstGeom prst="rect">
            <a:avLst/>
          </a:prstGeom>
        </p:spPr>
      </p:pic>
      <p:sp>
        <p:nvSpPr>
          <p:cNvPr id="6" name="Rectangle 5">
            <a:extLst>
              <a:ext uri="{FF2B5EF4-FFF2-40B4-BE49-F238E27FC236}">
                <a16:creationId xmlns:a16="http://schemas.microsoft.com/office/drawing/2014/main" id="{095258AA-68B1-7C47-852F-0FB4120EEFAA}"/>
              </a:ext>
            </a:extLst>
          </p:cNvPr>
          <p:cNvSpPr/>
          <p:nvPr/>
        </p:nvSpPr>
        <p:spPr>
          <a:xfrm>
            <a:off x="6343666" y="2640792"/>
            <a:ext cx="1724703" cy="369332"/>
          </a:xfrm>
          <a:prstGeom prst="rect">
            <a:avLst/>
          </a:prstGeom>
        </p:spPr>
        <p:txBody>
          <a:bodyPr wrap="none">
            <a:spAutoFit/>
          </a:bodyPr>
          <a:lstStyle/>
          <a:p>
            <a:r>
              <a:rPr lang="en-US" dirty="0"/>
              <a:t>aic5.wge(aR_12)</a:t>
            </a:r>
          </a:p>
        </p:txBody>
      </p:sp>
    </p:spTree>
    <p:extLst>
      <p:ext uri="{BB962C8B-B14F-4D97-AF65-F5344CB8AC3E}">
        <p14:creationId xmlns:p14="http://schemas.microsoft.com/office/powerpoint/2010/main" val="36914820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Next step:</a:t>
            </a:r>
          </a:p>
        </p:txBody>
      </p:sp>
      <p:pic>
        <p:nvPicPr>
          <p:cNvPr id="4" name="Picture 3">
            <a:extLst>
              <a:ext uri="{FF2B5EF4-FFF2-40B4-BE49-F238E27FC236}">
                <a16:creationId xmlns:a16="http://schemas.microsoft.com/office/drawing/2014/main" id="{52A5C2FC-A71E-B945-A258-631167E13F8D}"/>
              </a:ext>
            </a:extLst>
          </p:cNvPr>
          <p:cNvPicPr>
            <a:picLocks noChangeAspect="1"/>
          </p:cNvPicPr>
          <p:nvPr/>
        </p:nvPicPr>
        <p:blipFill>
          <a:blip r:embed="rId2"/>
          <a:stretch>
            <a:fillRect/>
          </a:stretch>
        </p:blipFill>
        <p:spPr>
          <a:xfrm>
            <a:off x="3562633" y="1815152"/>
            <a:ext cx="2701119" cy="1705970"/>
          </a:xfrm>
          <a:prstGeom prst="rect">
            <a:avLst/>
          </a:prstGeom>
        </p:spPr>
      </p:pic>
      <p:sp>
        <p:nvSpPr>
          <p:cNvPr id="6" name="Rectangle 5">
            <a:extLst>
              <a:ext uri="{FF2B5EF4-FFF2-40B4-BE49-F238E27FC236}">
                <a16:creationId xmlns:a16="http://schemas.microsoft.com/office/drawing/2014/main" id="{095258AA-68B1-7C47-852F-0FB4120EEFAA}"/>
              </a:ext>
            </a:extLst>
          </p:cNvPr>
          <p:cNvSpPr/>
          <p:nvPr/>
        </p:nvSpPr>
        <p:spPr>
          <a:xfrm>
            <a:off x="3928012" y="1445820"/>
            <a:ext cx="1724703" cy="369332"/>
          </a:xfrm>
          <a:prstGeom prst="rect">
            <a:avLst/>
          </a:prstGeom>
        </p:spPr>
        <p:txBody>
          <a:bodyPr wrap="none">
            <a:spAutoFit/>
          </a:bodyPr>
          <a:lstStyle/>
          <a:p>
            <a:r>
              <a:rPr lang="en-US" dirty="0"/>
              <a:t>aic5.wge(aR_12)</a:t>
            </a:r>
          </a:p>
        </p:txBody>
      </p:sp>
      <p:sp>
        <p:nvSpPr>
          <p:cNvPr id="7" name="TextBox 6">
            <a:extLst>
              <a:ext uri="{FF2B5EF4-FFF2-40B4-BE49-F238E27FC236}">
                <a16:creationId xmlns:a16="http://schemas.microsoft.com/office/drawing/2014/main" id="{B62148EC-F67B-3F43-BE99-EFF1D860D40B}"/>
              </a:ext>
            </a:extLst>
          </p:cNvPr>
          <p:cNvSpPr txBox="1"/>
          <p:nvPr/>
        </p:nvSpPr>
        <p:spPr>
          <a:xfrm>
            <a:off x="409433" y="3794078"/>
            <a:ext cx="8243248" cy="2862322"/>
          </a:xfrm>
          <a:prstGeom prst="rect">
            <a:avLst/>
          </a:prstGeom>
          <a:noFill/>
        </p:spPr>
        <p:txBody>
          <a:bodyPr wrap="square" rtlCol="0">
            <a:spAutoFit/>
          </a:bodyPr>
          <a:lstStyle/>
          <a:p>
            <a:r>
              <a:rPr lang="en-US" dirty="0"/>
              <a:t>The next step would be to estimate the two phi’s and the two thetas.  We will do this in Unit 9 so for now I we will provide them:  </a:t>
            </a:r>
          </a:p>
          <a:p>
            <a:endParaRPr lang="en-US" dirty="0"/>
          </a:p>
          <a:p>
            <a:r>
              <a:rPr lang="en-US" dirty="0"/>
              <a:t>#Phis</a:t>
            </a:r>
          </a:p>
          <a:p>
            <a:r>
              <a:rPr lang="en-US" dirty="0"/>
              <a:t>c(-0.02709541,  0.74213105)</a:t>
            </a:r>
          </a:p>
          <a:p>
            <a:endParaRPr lang="en-US" dirty="0"/>
          </a:p>
          <a:p>
            <a:r>
              <a:rPr lang="en-US" dirty="0"/>
              <a:t>#Thetas</a:t>
            </a:r>
          </a:p>
          <a:p>
            <a:r>
              <a:rPr lang="en-US" dirty="0"/>
              <a:t>c(-0.5844596,  0.3836931)</a:t>
            </a:r>
          </a:p>
          <a:p>
            <a:endParaRPr lang="en-US" dirty="0"/>
          </a:p>
          <a:p>
            <a:endParaRPr lang="en-US" dirty="0"/>
          </a:p>
        </p:txBody>
      </p:sp>
    </p:spTree>
    <p:extLst>
      <p:ext uri="{BB962C8B-B14F-4D97-AF65-F5344CB8AC3E}">
        <p14:creationId xmlns:p14="http://schemas.microsoft.com/office/powerpoint/2010/main" val="14242493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FFBE7-FCAA-F847-A0FF-07D8D98C7018}"/>
              </a:ext>
            </a:extLst>
          </p:cNvPr>
          <p:cNvSpPr>
            <a:spLocks noGrp="1"/>
          </p:cNvSpPr>
          <p:nvPr>
            <p:ph type="title"/>
          </p:nvPr>
        </p:nvSpPr>
        <p:spPr/>
        <p:txBody>
          <a:bodyPr/>
          <a:lstStyle/>
          <a:p>
            <a:r>
              <a:rPr lang="en-US" dirty="0"/>
              <a:t>Forecasts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62148EC-F67B-3F43-BE99-EFF1D860D40B}"/>
                  </a:ext>
                </a:extLst>
              </p:cNvPr>
              <p:cNvSpPr txBox="1"/>
              <p:nvPr/>
            </p:nvSpPr>
            <p:spPr>
              <a:xfrm>
                <a:off x="450376" y="1213017"/>
                <a:ext cx="8243248" cy="3416320"/>
              </a:xfrm>
              <a:prstGeom prst="rect">
                <a:avLst/>
              </a:prstGeom>
              <a:noFill/>
            </p:spPr>
            <p:txBody>
              <a:bodyPr wrap="square" rtlCol="0">
                <a:spAutoFit/>
              </a:bodyPr>
              <a:lstStyle/>
              <a:p>
                <a:endParaRPr lang="en-US" dirty="0"/>
              </a:p>
              <a:p>
                <a:r>
                  <a:rPr lang="en-US" dirty="0"/>
                  <a:t>#Phis</a:t>
                </a:r>
              </a:p>
              <a:p>
                <a:r>
                  <a:rPr lang="en-US" dirty="0"/>
                  <a:t>c(-0.02709541,  0.74213105)</a:t>
                </a:r>
              </a:p>
              <a:p>
                <a:endParaRPr lang="en-US" dirty="0"/>
              </a:p>
              <a:p>
                <a:r>
                  <a:rPr lang="en-US" dirty="0"/>
                  <a:t>#Thetas</a:t>
                </a:r>
              </a:p>
              <a:p>
                <a:r>
                  <a:rPr lang="en-US" dirty="0"/>
                  <a:t>c(-0.5844596,  0.3836931)</a:t>
                </a:r>
              </a:p>
              <a:p>
                <a:endParaRPr lang="en-US" dirty="0"/>
              </a:p>
              <a:p>
                <a:r>
                  <a:rPr lang="en-US" dirty="0"/>
                  <a:t>Assuming we have the phis and the thetas we now have our estimated model:</a:t>
                </a:r>
              </a:p>
              <a:p>
                <a:r>
                  <a:rPr lang="en-US" dirty="0"/>
                  <a:t>(Don’t forget the (1-B^12) from the differencing we did in the beginning!</a:t>
                </a:r>
              </a:p>
              <a:p>
                <a:endParaRPr lang="en-US" dirty="0"/>
              </a:p>
              <a:p>
                <a:pPr algn="ct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1 − .0271</m:t>
                        </m:r>
                        <m:r>
                          <a:rPr lang="en-US" i="1">
                            <a:latin typeface="Cambria Math" panose="02040503050406030204" pitchFamily="18" charset="0"/>
                          </a:rPr>
                          <m:t>𝐵</m:t>
                        </m:r>
                        <m:r>
                          <a:rPr lang="en-US" i="1">
                            <a:latin typeface="Cambria Math" panose="02040503050406030204" pitchFamily="18" charset="0"/>
                          </a:rPr>
                          <m:t> −.74213</m:t>
                        </m:r>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e>
                    </m:d>
                    <m:sSub>
                      <m:sSubPr>
                        <m:ctrlPr>
                          <a:rPr lang="en-US" i="1" smtClean="0">
                            <a:latin typeface="Cambria Math" panose="02040503050406030204" pitchFamily="18" charset="0"/>
                          </a:rPr>
                        </m:ctrlPr>
                      </m:sSubPr>
                      <m:e>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𝐵</m:t>
                            </m:r>
                          </m:e>
                          <m:sup>
                            <m:r>
                              <a:rPr lang="en-US" b="0" i="1" smtClean="0">
                                <a:latin typeface="Cambria Math" panose="02040503050406030204" pitchFamily="18" charset="0"/>
                              </a:rPr>
                              <m:t>12</m:t>
                            </m:r>
                          </m:sup>
                        </m:sSup>
                        <m:r>
                          <a:rPr lang="en-US" b="0" i="1" smtClean="0">
                            <a:latin typeface="Cambria Math" panose="02040503050406030204" pitchFamily="18" charset="0"/>
                          </a:rPr>
                          <m:t>)</m:t>
                        </m:r>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(1+.5845</m:t>
                        </m:r>
                        <m:r>
                          <a:rPr lang="en-US" b="0" i="1" smtClean="0">
                            <a:latin typeface="Cambria Math" panose="02040503050406030204" pitchFamily="18" charset="0"/>
                          </a:rPr>
                          <m:t>𝐵</m:t>
                        </m:r>
                        <m:r>
                          <a:rPr lang="en-US" b="0" i="1" smtClean="0">
                            <a:latin typeface="Cambria Math" panose="02040503050406030204" pitchFamily="18" charset="0"/>
                          </a:rPr>
                          <m:t> −.3837</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𝐵</m:t>
                            </m:r>
                          </m:e>
                          <m:sup>
                            <m:r>
                              <a:rPr lang="en-US" b="0" i="1" smtClean="0">
                                <a:latin typeface="Cambria Math" panose="02040503050406030204" pitchFamily="18" charset="0"/>
                              </a:rPr>
                              <m:t>2</m:t>
                            </m:r>
                          </m:sup>
                        </m:sSup>
                        <m:r>
                          <a:rPr lang="en-US" b="0" i="1" smtClean="0">
                            <a:latin typeface="Cambria Math" panose="02040503050406030204" pitchFamily="18" charset="0"/>
                          </a:rPr>
                          <m:t>)</m:t>
                        </m:r>
                        <m:r>
                          <a:rPr lang="en-US" b="0" i="1" smtClean="0">
                            <a:latin typeface="Cambria Math" panose="02040503050406030204" pitchFamily="18" charset="0"/>
                          </a:rPr>
                          <m:t>𝑎</m:t>
                        </m:r>
                      </m:e>
                      <m:sub>
                        <m:r>
                          <a:rPr lang="en-US" b="0" i="1" smtClean="0">
                            <a:latin typeface="Cambria Math" panose="02040503050406030204" pitchFamily="18" charset="0"/>
                          </a:rPr>
                          <m:t>𝑡</m:t>
                        </m:r>
                      </m:sub>
                    </m:sSub>
                  </m:oMath>
                </a14:m>
                <a:r>
                  <a:rPr lang="en-US" dirty="0"/>
                  <a:t> </a:t>
                </a:r>
              </a:p>
              <a:p>
                <a:endParaRPr lang="en-US" dirty="0"/>
              </a:p>
            </p:txBody>
          </p:sp>
        </mc:Choice>
        <mc:Fallback xmlns="">
          <p:sp>
            <p:nvSpPr>
              <p:cNvPr id="7" name="TextBox 6">
                <a:extLst>
                  <a:ext uri="{FF2B5EF4-FFF2-40B4-BE49-F238E27FC236}">
                    <a16:creationId xmlns:a16="http://schemas.microsoft.com/office/drawing/2014/main" id="{B62148EC-F67B-3F43-BE99-EFF1D860D40B}"/>
                  </a:ext>
                </a:extLst>
              </p:cNvPr>
              <p:cNvSpPr txBox="1">
                <a:spLocks noRot="1" noChangeAspect="1" noMove="1" noResize="1" noEditPoints="1" noAdjustHandles="1" noChangeArrowheads="1" noChangeShapeType="1" noTextEdit="1"/>
              </p:cNvSpPr>
              <p:nvPr/>
            </p:nvSpPr>
            <p:spPr>
              <a:xfrm>
                <a:off x="450376" y="1213017"/>
                <a:ext cx="8243248" cy="3416320"/>
              </a:xfrm>
              <a:prstGeom prst="rect">
                <a:avLst/>
              </a:prstGeom>
              <a:blipFill>
                <a:blip r:embed="rId2"/>
                <a:stretch>
                  <a:fillRect l="-461"/>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F7787A1F-827C-954A-9798-7D1E3924CC82}"/>
              </a:ext>
            </a:extLst>
          </p:cNvPr>
          <p:cNvSpPr/>
          <p:nvPr/>
        </p:nvSpPr>
        <p:spPr>
          <a:xfrm>
            <a:off x="233464" y="4367727"/>
            <a:ext cx="9299643" cy="261610"/>
          </a:xfrm>
          <a:prstGeom prst="rect">
            <a:avLst/>
          </a:prstGeom>
        </p:spPr>
        <p:txBody>
          <a:bodyPr wrap="square">
            <a:spAutoFit/>
          </a:bodyPr>
          <a:lstStyle/>
          <a:p>
            <a:r>
              <a:rPr lang="en-US" sz="1100" dirty="0"/>
              <a:t>model2 = </a:t>
            </a:r>
            <a:r>
              <a:rPr lang="en-US" sz="1100" dirty="0" err="1"/>
              <a:t>fore.aruma.wge</a:t>
            </a:r>
            <a:r>
              <a:rPr lang="en-US" sz="1100" dirty="0"/>
              <a:t>(</a:t>
            </a:r>
            <a:r>
              <a:rPr lang="en-US" sz="1100" dirty="0" err="1"/>
              <a:t>amtrak$Ridership,phi</a:t>
            </a:r>
            <a:r>
              <a:rPr lang="en-US" sz="1100" dirty="0"/>
              <a:t> = c(-0.02709541,  0.74213105), theta = c(-0.5844596,  0.3836931), </a:t>
            </a:r>
            <a:r>
              <a:rPr lang="en-US" sz="1100" dirty="0" err="1"/>
              <a:t>n.ahead</a:t>
            </a:r>
            <a:r>
              <a:rPr lang="en-US" sz="1100" dirty="0"/>
              <a:t> = 12,s = 12, </a:t>
            </a:r>
            <a:r>
              <a:rPr lang="en-US" sz="1100" dirty="0" err="1"/>
              <a:t>lastn</a:t>
            </a:r>
            <a:r>
              <a:rPr lang="en-US" sz="1100" dirty="0"/>
              <a:t> = TRUE)</a:t>
            </a:r>
          </a:p>
        </p:txBody>
      </p:sp>
      <p:pic>
        <p:nvPicPr>
          <p:cNvPr id="6" name="Picture 5">
            <a:extLst>
              <a:ext uri="{FF2B5EF4-FFF2-40B4-BE49-F238E27FC236}">
                <a16:creationId xmlns:a16="http://schemas.microsoft.com/office/drawing/2014/main" id="{FD690430-78BD-F343-AFE2-472B5A3C3F49}"/>
              </a:ext>
            </a:extLst>
          </p:cNvPr>
          <p:cNvPicPr>
            <a:picLocks noChangeAspect="1"/>
          </p:cNvPicPr>
          <p:nvPr/>
        </p:nvPicPr>
        <p:blipFill>
          <a:blip r:embed="rId3"/>
          <a:stretch>
            <a:fillRect/>
          </a:stretch>
        </p:blipFill>
        <p:spPr>
          <a:xfrm>
            <a:off x="1416726" y="4817611"/>
            <a:ext cx="3392251" cy="2040389"/>
          </a:xfrm>
          <a:prstGeom prst="rect">
            <a:avLst/>
          </a:prstGeom>
        </p:spPr>
      </p:pic>
      <p:pic>
        <p:nvPicPr>
          <p:cNvPr id="8" name="Picture 7">
            <a:extLst>
              <a:ext uri="{FF2B5EF4-FFF2-40B4-BE49-F238E27FC236}">
                <a16:creationId xmlns:a16="http://schemas.microsoft.com/office/drawing/2014/main" id="{C7878E8B-43B7-A84D-AECA-BD2AF8A9BFBC}"/>
              </a:ext>
            </a:extLst>
          </p:cNvPr>
          <p:cNvPicPr>
            <a:picLocks noChangeAspect="1"/>
          </p:cNvPicPr>
          <p:nvPr/>
        </p:nvPicPr>
        <p:blipFill>
          <a:blip r:embed="rId4"/>
          <a:stretch>
            <a:fillRect/>
          </a:stretch>
        </p:blipFill>
        <p:spPr>
          <a:xfrm>
            <a:off x="4883285" y="5477228"/>
            <a:ext cx="3992875" cy="556464"/>
          </a:xfrm>
          <a:prstGeom prst="rect">
            <a:avLst/>
          </a:prstGeom>
        </p:spPr>
      </p:pic>
    </p:spTree>
    <p:extLst>
      <p:ext uri="{BB962C8B-B14F-4D97-AF65-F5344CB8AC3E}">
        <p14:creationId xmlns:p14="http://schemas.microsoft.com/office/powerpoint/2010/main" val="10305267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839DD-E963-144A-97DE-2EFF75317FE9}"/>
              </a:ext>
            </a:extLst>
          </p:cNvPr>
          <p:cNvSpPr>
            <a:spLocks noGrp="1"/>
          </p:cNvSpPr>
          <p:nvPr>
            <p:ph type="title"/>
          </p:nvPr>
        </p:nvSpPr>
        <p:spPr>
          <a:xfrm>
            <a:off x="388707" y="287302"/>
            <a:ext cx="8366581" cy="1325563"/>
          </a:xfrm>
        </p:spPr>
        <p:txBody>
          <a:bodyPr/>
          <a:lstStyle/>
          <a:p>
            <a:r>
              <a:rPr lang="en-US" dirty="0"/>
              <a:t>Amtrak: For Live Session Question 3</a:t>
            </a: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44AD41AF-53E2-EE4D-9454-EC7B6C9493E6}"/>
                  </a:ext>
                </a:extLst>
              </p:cNvPr>
              <p:cNvSpPr txBox="1"/>
              <p:nvPr/>
            </p:nvSpPr>
            <p:spPr>
              <a:xfrm>
                <a:off x="163528" y="1359134"/>
                <a:ext cx="8980472" cy="837152"/>
              </a:xfrm>
              <a:prstGeom prst="rect">
                <a:avLst/>
              </a:prstGeom>
              <a:noFill/>
            </p:spPr>
            <p:txBody>
              <a:bodyPr wrap="none" lIns="0" tIns="0" rIns="0" bIns="0" rtlCol="0">
                <a:spAutoFit/>
              </a:bodyPr>
              <a:lstStyle/>
              <a:p>
                <a:r>
                  <a:rPr lang="en-US" b="0" i="1" dirty="0">
                    <a:latin typeface="Cambria Math" panose="02040503050406030204" pitchFamily="18" charset="0"/>
                  </a:rPr>
                  <a:t>MODEL 1:</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m:t>
                      </m:r>
                      <m:r>
                        <m:rPr>
                          <m:nor/>
                        </m:rPr>
                        <a:rPr lang="en-US" b="0" i="0" smtClean="0">
                          <a:latin typeface="Cambria Math" panose="02040503050406030204" pitchFamily="18" charset="0"/>
                        </a:rPr>
                        <m:t>-</m:t>
                      </m:r>
                      <m:r>
                        <m:rPr>
                          <m:nor/>
                        </m:rPr>
                        <a:rPr lang="en-US" b="0" i="0" smtClean="0">
                          <a:latin typeface="Cambria Math" panose="02040503050406030204" pitchFamily="18" charset="0"/>
                        </a:rPr>
                        <m:t> </m:t>
                      </m:r>
                      <m:r>
                        <m:rPr>
                          <m:nor/>
                        </m:rPr>
                        <a:rPr lang="en-US" dirty="0" smtClean="0"/>
                        <m:t>0.5511</m:t>
                      </m:r>
                      <m:r>
                        <a:rPr lang="en-US" i="1">
                          <a:latin typeface="Cambria Math" panose="02040503050406030204" pitchFamily="18" charset="0"/>
                        </a:rPr>
                        <m:t>𝐵</m:t>
                      </m:r>
                      <m:r>
                        <m:rPr>
                          <m:nor/>
                        </m:rPr>
                        <a:rPr lang="en-US" b="0" i="0" dirty="0" smtClean="0"/>
                        <m:t>−</m:t>
                      </m:r>
                      <m:r>
                        <m:rPr>
                          <m:nor/>
                        </m:rPr>
                        <a:rPr lang="en-US" dirty="0"/>
                        <m:t> 0.1680</m:t>
                      </m:r>
                      <m:sSup>
                        <m:sSupPr>
                          <m:ctrlPr>
                            <a:rPr lang="en-US" i="1" dirty="0" smtClean="0">
                              <a:latin typeface="Cambria Math" panose="02040503050406030204" pitchFamily="18" charset="0"/>
                            </a:rPr>
                          </m:ctrlPr>
                        </m:sSupPr>
                        <m:e>
                          <m:r>
                            <a:rPr lang="en-US" i="1">
                              <a:latin typeface="Cambria Math" panose="02040503050406030204" pitchFamily="18" charset="0"/>
                            </a:rPr>
                            <m:t>𝐵</m:t>
                          </m:r>
                        </m:e>
                        <m:sup>
                          <m:r>
                            <a:rPr lang="en-US" b="0" i="1" dirty="0" smtClean="0">
                              <a:latin typeface="Cambria Math" panose="02040503050406030204" pitchFamily="18" charset="0"/>
                            </a:rPr>
                            <m:t>2</m:t>
                          </m:r>
                        </m:sup>
                      </m:sSup>
                      <m:r>
                        <m:rPr>
                          <m:nor/>
                        </m:rPr>
                        <a:rPr lang="en-US" b="0" i="0" dirty="0" smtClean="0"/>
                        <m:t>+</m:t>
                      </m:r>
                      <m:r>
                        <m:rPr>
                          <m:nor/>
                        </m:rPr>
                        <a:rPr lang="en-US" dirty="0"/>
                        <m:t>0.0145</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3</m:t>
                          </m:r>
                        </m:sup>
                      </m:sSup>
                      <m:r>
                        <m:rPr>
                          <m:nor/>
                        </m:rPr>
                        <a:rPr lang="en-US" b="0" i="0" dirty="0" smtClean="0"/>
                        <m:t>− </m:t>
                      </m:r>
                      <m:r>
                        <m:rPr>
                          <m:nor/>
                        </m:rPr>
                        <a:rPr lang="en-US" dirty="0"/>
                        <m:t>0.0651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4</m:t>
                          </m:r>
                        </m:sup>
                      </m:sSup>
                      <m:r>
                        <m:rPr>
                          <m:nor/>
                        </m:rPr>
                        <a:rPr lang="en-US" b="0" i="0" dirty="0" smtClean="0"/>
                        <m:t>− </m:t>
                      </m:r>
                      <m:r>
                        <m:rPr>
                          <m:nor/>
                        </m:rPr>
                        <a:rPr lang="en-US" dirty="0"/>
                        <m:t>0.1388</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5</m:t>
                          </m:r>
                        </m:sup>
                      </m:sSup>
                      <m:r>
                        <m:rPr>
                          <m:nor/>
                        </m:rPr>
                        <a:rPr lang="en-US" b="0" i="0" dirty="0" smtClean="0"/>
                        <m:t>+ </m:t>
                      </m:r>
                      <m:r>
                        <m:rPr>
                          <m:nor/>
                        </m:rPr>
                        <a:rPr lang="en-US" dirty="0"/>
                        <m:t>0.2966</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6</m:t>
                          </m:r>
                        </m:sup>
                      </m:sSup>
                      <m:r>
                        <m:rPr>
                          <m:nor/>
                        </m:rPr>
                        <a:rPr lang="en-US" b="0" i="0" dirty="0" smtClean="0"/>
                        <m:t>− </m:t>
                      </m:r>
                      <m:r>
                        <m:rPr>
                          <m:nor/>
                        </m:rPr>
                        <a:rPr lang="en-US" dirty="0"/>
                        <m:t>0.1539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7</m:t>
                          </m:r>
                        </m:sup>
                      </m:sSup>
                      <m:r>
                        <m:rPr>
                          <m:nor/>
                        </m:rPr>
                        <a:rPr lang="en-US" b="0" i="0" dirty="0" smtClean="0"/>
                        <m:t>− </m:t>
                      </m:r>
                      <m:r>
                        <m:rPr>
                          <m:nor/>
                        </m:rPr>
                        <a:rPr lang="en-US" dirty="0"/>
                        <m:t>0.1270</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8</m:t>
                          </m:r>
                        </m:sup>
                      </m:sSup>
                    </m:oMath>
                  </m:oMathPara>
                </a14:m>
                <a:endParaRPr lang="en-US" dirty="0"/>
              </a:p>
              <a:p>
                <a:pPr/>
                <a14:m>
                  <m:oMathPara xmlns:m="http://schemas.openxmlformats.org/officeDocument/2006/math">
                    <m:oMathParaPr>
                      <m:jc m:val="centerGroup"/>
                    </m:oMathParaPr>
                    <m:oMath xmlns:m="http://schemas.openxmlformats.org/officeDocument/2006/math">
                      <m:r>
                        <m:rPr>
                          <m:nor/>
                        </m:rPr>
                        <a:rPr lang="en-US" b="0" i="0" dirty="0" smtClean="0"/>
                        <m:t>+</m:t>
                      </m:r>
                      <m:r>
                        <m:rPr>
                          <m:nor/>
                        </m:rPr>
                        <a:rPr lang="en-US" dirty="0"/>
                        <m:t>0.1815</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9</m:t>
                          </m:r>
                        </m:sup>
                      </m:sSup>
                      <m:r>
                        <m:rPr>
                          <m:nor/>
                        </m:rPr>
                        <a:rPr lang="en-US" b="0" i="0" dirty="0" smtClean="0"/>
                        <m:t>− </m:t>
                      </m:r>
                      <m:r>
                        <m:rPr>
                          <m:nor/>
                        </m:rPr>
                        <a:rPr lang="en-US" dirty="0"/>
                        <m:t>0.0364</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10</m:t>
                          </m:r>
                        </m:sup>
                      </m:sSup>
                      <m:r>
                        <m:rPr>
                          <m:nor/>
                        </m:rPr>
                        <a:rPr lang="en-US" b="0" i="0" dirty="0" smtClean="0"/>
                        <m:t>− </m:t>
                      </m:r>
                      <m:r>
                        <m:rPr>
                          <m:nor/>
                        </m:rPr>
                        <a:rPr lang="en-US" dirty="0"/>
                        <m:t>0.1456</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11</m:t>
                          </m:r>
                        </m:sup>
                      </m:sSup>
                      <m:r>
                        <m:rPr>
                          <m:nor/>
                        </m:rPr>
                        <a:rPr lang="en-US" b="0" i="0" dirty="0" smtClean="0"/>
                        <m:t>− </m:t>
                      </m:r>
                      <m:r>
                        <m:rPr>
                          <m:nor/>
                        </m:rPr>
                        <a:rPr lang="en-US" dirty="0"/>
                        <m:t>0.6287</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12</m:t>
                          </m:r>
                        </m:sup>
                      </m:sSup>
                      <m:r>
                        <m:rPr>
                          <m:nor/>
                        </m:rPr>
                        <a:rPr lang="en-US" b="0" i="0" dirty="0" smtClean="0"/>
                        <m:t>+ </m:t>
                      </m:r>
                      <m:r>
                        <m:rPr>
                          <m:nor/>
                        </m:rPr>
                        <a:rPr lang="en-US" dirty="0"/>
                        <m:t>0.3832</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13</m:t>
                          </m:r>
                        </m:sup>
                      </m:sSup>
                      <m:r>
                        <m:rPr>
                          <m:nor/>
                        </m:rPr>
                        <a:rPr lang="en-US" b="0" i="0" dirty="0" smtClean="0"/>
                        <m:t>+ </m:t>
                      </m:r>
                      <m:r>
                        <m:rPr>
                          <m:nor/>
                        </m:rPr>
                        <a:rPr lang="en-US" dirty="0"/>
                        <m:t>0.0199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14</m:t>
                          </m:r>
                        </m:sup>
                      </m:sSup>
                      <m:r>
                        <m:rPr>
                          <m:nor/>
                        </m:rPr>
                        <a:rPr lang="en-US" b="0" i="0" dirty="0" smtClean="0"/>
                        <m:t>+ </m:t>
                      </m:r>
                      <m:r>
                        <m:rPr>
                          <m:nor/>
                        </m:rPr>
                        <a:rPr lang="en-US" dirty="0"/>
                        <m:t>0.1679</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15</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p:sp>
            <p:nvSpPr>
              <p:cNvPr id="11" name="TextBox 10">
                <a:extLst>
                  <a:ext uri="{FF2B5EF4-FFF2-40B4-BE49-F238E27FC236}">
                    <a16:creationId xmlns:a16="http://schemas.microsoft.com/office/drawing/2014/main" id="{44AD41AF-53E2-EE4D-9454-EC7B6C9493E6}"/>
                  </a:ext>
                </a:extLst>
              </p:cNvPr>
              <p:cNvSpPr txBox="1">
                <a:spLocks noRot="1" noChangeAspect="1" noMove="1" noResize="1" noEditPoints="1" noAdjustHandles="1" noChangeArrowheads="1" noChangeShapeType="1" noTextEdit="1"/>
              </p:cNvSpPr>
              <p:nvPr/>
            </p:nvSpPr>
            <p:spPr>
              <a:xfrm>
                <a:off x="163528" y="1359134"/>
                <a:ext cx="8980472" cy="837152"/>
              </a:xfrm>
              <a:prstGeom prst="rect">
                <a:avLst/>
              </a:prstGeom>
              <a:blipFill>
                <a:blip r:embed="rId2"/>
                <a:stretch>
                  <a:fillRect l="-1554" t="-7463" b="-1194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8432F075-F19B-1640-BC99-47FB4FC0702D}"/>
                  </a:ext>
                </a:extLst>
              </p:cNvPr>
              <p:cNvSpPr txBox="1"/>
              <p:nvPr/>
            </p:nvSpPr>
            <p:spPr>
              <a:xfrm>
                <a:off x="148769" y="3479188"/>
                <a:ext cx="6581353" cy="553998"/>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𝑀𝑂𝐷𝐸𝐿</m:t>
                      </m:r>
                      <m:r>
                        <a:rPr lang="en-US" b="0" i="1" smtClean="0">
                          <a:latin typeface="Cambria Math" panose="02040503050406030204" pitchFamily="18" charset="0"/>
                        </a:rPr>
                        <m:t> 2: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m:t>
                      </m:r>
                      <m:r>
                        <m:rPr>
                          <m:nor/>
                        </m:rPr>
                        <a:rPr lang="en-US" b="0" i="0" smtClean="0">
                          <a:latin typeface="Cambria Math" panose="02040503050406030204" pitchFamily="18" charset="0"/>
                        </a:rPr>
                        <m:t>+ </m:t>
                      </m:r>
                      <m:r>
                        <m:rPr>
                          <m:nor/>
                        </m:rPr>
                        <a:rPr lang="en-US" dirty="0"/>
                        <m:t>0.027</m:t>
                      </m:r>
                      <m:r>
                        <a:rPr lang="en-US" b="0" i="1" dirty="0" smtClean="0">
                          <a:latin typeface="Cambria Math" panose="02040503050406030204" pitchFamily="18" charset="0"/>
                        </a:rPr>
                        <m:t>1</m:t>
                      </m:r>
                      <m:r>
                        <a:rPr lang="en-US" i="1">
                          <a:latin typeface="Cambria Math" panose="02040503050406030204" pitchFamily="18" charset="0"/>
                        </a:rPr>
                        <m:t>𝐵</m:t>
                      </m:r>
                      <m:r>
                        <m:rPr>
                          <m:nor/>
                        </m:rPr>
                        <a:rPr lang="en-US" b="0" i="0" dirty="0" smtClean="0"/>
                        <m:t>−</m:t>
                      </m:r>
                      <m:r>
                        <m:rPr>
                          <m:nor/>
                        </m:rPr>
                        <a:rPr lang="en-US" dirty="0"/>
                        <m:t>0.7421</m:t>
                      </m:r>
                      <m:sSup>
                        <m:sSupPr>
                          <m:ctrlPr>
                            <a:rPr lang="en-US" i="1" dirty="0" smtClean="0">
                              <a:latin typeface="Cambria Math" panose="02040503050406030204" pitchFamily="18" charset="0"/>
                            </a:rPr>
                          </m:ctrlPr>
                        </m:sSupPr>
                        <m:e>
                          <m:r>
                            <a:rPr lang="en-US" i="1">
                              <a:latin typeface="Cambria Math" panose="02040503050406030204" pitchFamily="18" charset="0"/>
                            </a:rPr>
                            <m:t>𝐵</m:t>
                          </m:r>
                        </m:e>
                        <m:sup>
                          <m:r>
                            <a:rPr lang="en-US" b="0" i="1" dirty="0" smtClean="0">
                              <a:latin typeface="Cambria Math" panose="02040503050406030204" pitchFamily="18" charset="0"/>
                            </a:rPr>
                            <m:t>2</m:t>
                          </m:r>
                        </m:sup>
                      </m:sSup>
                      <m:r>
                        <a:rPr lang="en-US" b="0" i="1" dirty="0" smtClean="0">
                          <a:latin typeface="Cambria Math" panose="02040503050406030204" pitchFamily="18" charset="0"/>
                        </a:rPr>
                        <m:t>)(1−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m:t>
                          </m:r>
                          <m:r>
                            <a:rPr lang="en-US" i="1" dirty="0">
                              <a:latin typeface="Cambria Math" panose="02040503050406030204" pitchFamily="18" charset="0"/>
                            </a:rPr>
                            <m:t>2</m:t>
                          </m:r>
                        </m:sup>
                      </m:sSup>
                      <m:r>
                        <a:rPr lang="en-US" b="0" i="1" dirty="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(1</m:t>
                          </m:r>
                          <m:r>
                            <m:rPr>
                              <m:nor/>
                            </m:rPr>
                            <a:rPr lang="en-US">
                              <a:latin typeface="Cambria Math" panose="02040503050406030204" pitchFamily="18" charset="0"/>
                            </a:rPr>
                            <m:t>+ </m:t>
                          </m:r>
                          <m:r>
                            <m:rPr>
                              <m:nor/>
                            </m:rPr>
                            <a:rPr lang="en-US" dirty="0"/>
                            <m:t>0</m:t>
                          </m:r>
                          <m:r>
                            <a:rPr lang="en-US" b="0" i="1" dirty="0" smtClean="0">
                              <a:latin typeface="Cambria Math" panose="02040503050406030204" pitchFamily="18" charset="0"/>
                            </a:rPr>
                            <m:t>.5845</m:t>
                          </m:r>
                          <m:r>
                            <a:rPr lang="en-US" i="1">
                              <a:latin typeface="Cambria Math" panose="02040503050406030204" pitchFamily="18" charset="0"/>
                            </a:rPr>
                            <m:t>𝐵</m:t>
                          </m:r>
                          <m:r>
                            <m:rPr>
                              <m:nor/>
                            </m:rPr>
                            <a:rPr lang="en-US" dirty="0"/>
                            <m:t>− </m:t>
                          </m:r>
                          <m:r>
                            <a:rPr lang="en-US" b="0" i="1" dirty="0" smtClean="0">
                              <a:latin typeface="Cambria Math" panose="02040503050406030204" pitchFamily="18" charset="0"/>
                            </a:rPr>
                            <m:t>0.3837</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i="1" dirty="0">
                                  <a:latin typeface="Cambria Math" panose="02040503050406030204" pitchFamily="18" charset="0"/>
                                </a:rPr>
                                <m:t>2</m:t>
                              </m:r>
                            </m:sup>
                          </m:sSup>
                          <m:r>
                            <a:rPr lang="en-US" i="1" dirty="0">
                              <a:latin typeface="Cambria Math" panose="02040503050406030204" pitchFamily="18" charset="0"/>
                            </a:rPr>
                            <m:t>)</m:t>
                          </m:r>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p:sp>
            <p:nvSpPr>
              <p:cNvPr id="12" name="TextBox 11">
                <a:extLst>
                  <a:ext uri="{FF2B5EF4-FFF2-40B4-BE49-F238E27FC236}">
                    <a16:creationId xmlns:a16="http://schemas.microsoft.com/office/drawing/2014/main" id="{8432F075-F19B-1640-BC99-47FB4FC0702D}"/>
                  </a:ext>
                </a:extLst>
              </p:cNvPr>
              <p:cNvSpPr txBox="1">
                <a:spLocks noRot="1" noChangeAspect="1" noMove="1" noResize="1" noEditPoints="1" noAdjustHandles="1" noChangeArrowheads="1" noChangeShapeType="1" noTextEdit="1"/>
              </p:cNvSpPr>
              <p:nvPr/>
            </p:nvSpPr>
            <p:spPr>
              <a:xfrm>
                <a:off x="148769" y="3479188"/>
                <a:ext cx="6581353" cy="553998"/>
              </a:xfrm>
              <a:prstGeom prst="rect">
                <a:avLst/>
              </a:prstGeom>
              <a:blipFill>
                <a:blip r:embed="rId3"/>
                <a:stretch>
                  <a:fillRect l="-1351" t="-2222" b="-1777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D1276C2E-11EF-7A41-A2D0-4C70A0F9139E}"/>
                  </a:ext>
                </a:extLst>
              </p:cNvPr>
              <p:cNvSpPr txBox="1"/>
              <p:nvPr/>
            </p:nvSpPr>
            <p:spPr>
              <a:xfrm>
                <a:off x="148769" y="5316089"/>
                <a:ext cx="5313634" cy="553998"/>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𝑀𝑂𝐷𝐸𝐿</m:t>
                      </m:r>
                      <m:r>
                        <a:rPr lang="en-US" b="0" i="1" smtClean="0">
                          <a:latin typeface="Cambria Math" panose="02040503050406030204" pitchFamily="18" charset="0"/>
                        </a:rPr>
                        <m:t> 3:</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(1 − .3069</m:t>
                      </m:r>
                      <m:r>
                        <a:rPr lang="en-US" i="1">
                          <a:latin typeface="Cambria Math" panose="02040503050406030204" pitchFamily="18" charset="0"/>
                        </a:rPr>
                        <m:t>𝐵</m:t>
                      </m:r>
                      <m:r>
                        <a:rPr lang="en-US" b="0" i="1" dirty="0" smtClean="0">
                          <a:latin typeface="Cambria Math" panose="02040503050406030204" pitchFamily="18" charset="0"/>
                        </a:rPr>
                        <m:t>)</m:t>
                      </m:r>
                      <m:r>
                        <a:rPr lang="en-US" i="1" dirty="0">
                          <a:latin typeface="Cambria Math" panose="02040503050406030204" pitchFamily="18" charset="0"/>
                        </a:rPr>
                        <m:t>(1−</m:t>
                      </m:r>
                      <m:r>
                        <a:rPr lang="en-US" b="0" i="1" dirty="0" smtClean="0">
                          <a:latin typeface="Cambria Math" panose="02040503050406030204" pitchFamily="18" charset="0"/>
                        </a:rPr>
                        <m:t>𝐵</m:t>
                      </m:r>
                      <m:r>
                        <a:rPr lang="en-US" i="1" dirty="0">
                          <a:latin typeface="Cambria Math" panose="02040503050406030204" pitchFamily="18" charset="0"/>
                        </a:rPr>
                        <m:t>)</m:t>
                      </m:r>
                      <m:r>
                        <a:rPr lang="en-US" b="0" i="1" dirty="0" smtClean="0">
                          <a:latin typeface="Cambria Math" panose="02040503050406030204" pitchFamily="18" charset="0"/>
                        </a:rPr>
                        <m:t>(1−</m:t>
                      </m:r>
                      <m:sSup>
                        <m:sSupPr>
                          <m:ctrlPr>
                            <a:rPr lang="en-US" i="1" dirty="0">
                              <a:latin typeface="Cambria Math" panose="02040503050406030204" pitchFamily="18" charset="0"/>
                            </a:rPr>
                          </m:ctrlPr>
                        </m:sSupPr>
                        <m:e>
                          <m:r>
                            <a:rPr lang="en-US" i="1">
                              <a:latin typeface="Cambria Math" panose="02040503050406030204" pitchFamily="18" charset="0"/>
                            </a:rPr>
                            <m:t>𝐵</m:t>
                          </m:r>
                        </m:e>
                        <m:sup>
                          <m:r>
                            <a:rPr lang="en-US" b="0" i="1" smtClean="0">
                              <a:latin typeface="Cambria Math" panose="02040503050406030204" pitchFamily="18" charset="0"/>
                            </a:rPr>
                            <m:t>1</m:t>
                          </m:r>
                          <m:r>
                            <a:rPr lang="en-US" i="1" dirty="0">
                              <a:latin typeface="Cambria Math" panose="02040503050406030204" pitchFamily="18" charset="0"/>
                            </a:rPr>
                            <m:t>2</m:t>
                          </m:r>
                        </m:sup>
                      </m:sSup>
                      <m:r>
                        <a:rPr lang="en-US" b="0" i="1" dirty="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(1</m:t>
                          </m:r>
                          <m:r>
                            <m:rPr>
                              <m:nor/>
                            </m:rPr>
                            <a:rPr lang="en-US" dirty="0"/>
                            <m:t>− </m:t>
                          </m:r>
                          <m:r>
                            <a:rPr lang="en-US" b="0" i="1" dirty="0" smtClean="0">
                              <a:latin typeface="Cambria Math" panose="02040503050406030204" pitchFamily="18" charset="0"/>
                            </a:rPr>
                            <m:t>0.7432</m:t>
                          </m:r>
                          <m:r>
                            <a:rPr lang="en-US" b="0" i="1" dirty="0" smtClean="0">
                              <a:latin typeface="Cambria Math" panose="02040503050406030204" pitchFamily="18" charset="0"/>
                            </a:rPr>
                            <m:t>𝐵</m:t>
                          </m:r>
                          <m:r>
                            <a:rPr lang="en-US" i="1" dirty="0">
                              <a:latin typeface="Cambria Math" panose="02040503050406030204" pitchFamily="18" charset="0"/>
                            </a:rPr>
                            <m:t>)</m:t>
                          </m:r>
                          <m:r>
                            <a:rPr lang="en-US" b="0" i="1" smtClean="0">
                              <a:latin typeface="Cambria Math" panose="02040503050406030204" pitchFamily="18" charset="0"/>
                            </a:rPr>
                            <m:t>𝑎</m:t>
                          </m:r>
                        </m:e>
                        <m:sub>
                          <m:r>
                            <a:rPr lang="en-US" i="1">
                              <a:latin typeface="Cambria Math" panose="02040503050406030204" pitchFamily="18" charset="0"/>
                            </a:rPr>
                            <m:t>𝑡</m:t>
                          </m:r>
                        </m:sub>
                      </m:sSub>
                    </m:oMath>
                  </m:oMathPara>
                </a14:m>
                <a:endParaRPr lang="en-US" dirty="0"/>
              </a:p>
            </p:txBody>
          </p:sp>
        </mc:Choice>
        <mc:Fallback xmlns="">
          <p:sp>
            <p:nvSpPr>
              <p:cNvPr id="14" name="TextBox 13">
                <a:extLst>
                  <a:ext uri="{FF2B5EF4-FFF2-40B4-BE49-F238E27FC236}">
                    <a16:creationId xmlns:a16="http://schemas.microsoft.com/office/drawing/2014/main" id="{D1276C2E-11EF-7A41-A2D0-4C70A0F9139E}"/>
                  </a:ext>
                </a:extLst>
              </p:cNvPr>
              <p:cNvSpPr txBox="1">
                <a:spLocks noRot="1" noChangeAspect="1" noMove="1" noResize="1" noEditPoints="1" noAdjustHandles="1" noChangeArrowheads="1" noChangeShapeType="1" noTextEdit="1"/>
              </p:cNvSpPr>
              <p:nvPr/>
            </p:nvSpPr>
            <p:spPr>
              <a:xfrm>
                <a:off x="148769" y="5316089"/>
                <a:ext cx="5313634" cy="553998"/>
              </a:xfrm>
              <a:prstGeom prst="rect">
                <a:avLst/>
              </a:prstGeom>
              <a:blipFill>
                <a:blip r:embed="rId4"/>
                <a:stretch>
                  <a:fillRect l="-1675" t="-4545" b="-20455"/>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1BEB3DA6-97F3-7B4C-BEA6-A6C41BB821F2}"/>
              </a:ext>
            </a:extLst>
          </p:cNvPr>
          <p:cNvSpPr/>
          <p:nvPr/>
        </p:nvSpPr>
        <p:spPr>
          <a:xfrm>
            <a:off x="148769" y="4138495"/>
            <a:ext cx="8737281" cy="523220"/>
          </a:xfrm>
          <a:prstGeom prst="rect">
            <a:avLst/>
          </a:prstGeom>
        </p:spPr>
        <p:txBody>
          <a:bodyPr wrap="square">
            <a:spAutoFit/>
          </a:bodyPr>
          <a:lstStyle/>
          <a:p>
            <a:r>
              <a:rPr lang="en-US" sz="1400" dirty="0"/>
              <a:t>model2 = </a:t>
            </a:r>
            <a:r>
              <a:rPr lang="en-US" sz="1400" dirty="0" err="1"/>
              <a:t>fore.aruma.wge</a:t>
            </a:r>
            <a:r>
              <a:rPr lang="en-US" sz="1400" dirty="0"/>
              <a:t>(</a:t>
            </a:r>
            <a:r>
              <a:rPr lang="en-US" sz="1400" dirty="0" err="1"/>
              <a:t>amtrak$Ridership,phi</a:t>
            </a:r>
            <a:r>
              <a:rPr lang="en-US" sz="1400" dirty="0"/>
              <a:t> = c(-0.02709541,  0.74213105), theta = c(-0.5844596,  0.3836931), </a:t>
            </a:r>
          </a:p>
          <a:p>
            <a:r>
              <a:rPr lang="en-US" sz="1400" dirty="0" err="1"/>
              <a:t>n.ahead</a:t>
            </a:r>
            <a:r>
              <a:rPr lang="en-US" sz="1400" dirty="0"/>
              <a:t> = 12,s = 12, </a:t>
            </a:r>
            <a:r>
              <a:rPr lang="en-US" sz="1400" dirty="0" err="1"/>
              <a:t>lastn</a:t>
            </a:r>
            <a:r>
              <a:rPr lang="en-US" sz="1400" dirty="0"/>
              <a:t> = TRUE)</a:t>
            </a:r>
          </a:p>
        </p:txBody>
      </p:sp>
      <p:sp>
        <p:nvSpPr>
          <p:cNvPr id="4" name="Rectangle 3">
            <a:extLst>
              <a:ext uri="{FF2B5EF4-FFF2-40B4-BE49-F238E27FC236}">
                <a16:creationId xmlns:a16="http://schemas.microsoft.com/office/drawing/2014/main" id="{91848743-0F54-7E40-B3F7-D86A5ADF1FC4}"/>
              </a:ext>
            </a:extLst>
          </p:cNvPr>
          <p:cNvSpPr/>
          <p:nvPr/>
        </p:nvSpPr>
        <p:spPr>
          <a:xfrm>
            <a:off x="181972" y="2910478"/>
            <a:ext cx="4572000" cy="276999"/>
          </a:xfrm>
          <a:prstGeom prst="rect">
            <a:avLst/>
          </a:prstGeom>
        </p:spPr>
        <p:txBody>
          <a:bodyPr>
            <a:spAutoFit/>
          </a:bodyPr>
          <a:lstStyle/>
          <a:p>
            <a:r>
              <a:rPr lang="en-US" sz="1200" dirty="0"/>
              <a:t>ASE1 = mean((</a:t>
            </a:r>
            <a:r>
              <a:rPr lang="en-US" sz="1200" dirty="0" err="1"/>
              <a:t>amtrak$Ridership</a:t>
            </a:r>
            <a:r>
              <a:rPr lang="en-US" sz="1200" dirty="0"/>
              <a:t>[148:159] - model1$f)^2)</a:t>
            </a:r>
          </a:p>
        </p:txBody>
      </p:sp>
      <p:sp>
        <p:nvSpPr>
          <p:cNvPr id="10" name="Rectangle 9">
            <a:extLst>
              <a:ext uri="{FF2B5EF4-FFF2-40B4-BE49-F238E27FC236}">
                <a16:creationId xmlns:a16="http://schemas.microsoft.com/office/drawing/2014/main" id="{C6BAAE9B-68A8-6E4D-9CD7-C408CC75F7F9}"/>
              </a:ext>
            </a:extLst>
          </p:cNvPr>
          <p:cNvSpPr/>
          <p:nvPr/>
        </p:nvSpPr>
        <p:spPr>
          <a:xfrm>
            <a:off x="181972" y="2313574"/>
            <a:ext cx="8780056" cy="600164"/>
          </a:xfrm>
          <a:prstGeom prst="rect">
            <a:avLst/>
          </a:prstGeom>
        </p:spPr>
        <p:txBody>
          <a:bodyPr wrap="square">
            <a:spAutoFit/>
          </a:bodyPr>
          <a:lstStyle/>
          <a:p>
            <a:r>
              <a:rPr lang="en-US" sz="1100" dirty="0"/>
              <a:t>model1 = </a:t>
            </a:r>
            <a:r>
              <a:rPr lang="en-US" sz="1100" dirty="0" err="1"/>
              <a:t>fore.arma.wge</a:t>
            </a:r>
            <a:r>
              <a:rPr lang="en-US" sz="1100" dirty="0"/>
              <a:t>(</a:t>
            </a:r>
            <a:r>
              <a:rPr lang="en-US" sz="1100" dirty="0" err="1"/>
              <a:t>amtrak$Ridership,phi</a:t>
            </a:r>
            <a:r>
              <a:rPr lang="en-US" sz="1100" dirty="0"/>
              <a:t> = c(0.5511, 0.1680, -0.0145, 0.0651, 0.1388, -0.2966, 0.1539, 0.1270, -0.1815, 0.0364, 0.1456, 0.6287, -0.3832, -0.0199, -0.1679), </a:t>
            </a:r>
          </a:p>
          <a:p>
            <a:r>
              <a:rPr lang="en-US" sz="1100" dirty="0"/>
              <a:t>+ </a:t>
            </a:r>
            <a:r>
              <a:rPr lang="en-US" sz="1100" dirty="0" err="1"/>
              <a:t>n.ahead</a:t>
            </a:r>
            <a:r>
              <a:rPr lang="en-US" sz="1100" dirty="0"/>
              <a:t> = 12, </a:t>
            </a:r>
            <a:r>
              <a:rPr lang="en-US" sz="1100" dirty="0" err="1"/>
              <a:t>lastn</a:t>
            </a:r>
            <a:r>
              <a:rPr lang="en-US" sz="1100" dirty="0"/>
              <a:t> = TRUE)</a:t>
            </a:r>
          </a:p>
        </p:txBody>
      </p:sp>
      <p:pic>
        <p:nvPicPr>
          <p:cNvPr id="13" name="Picture 12">
            <a:extLst>
              <a:ext uri="{FF2B5EF4-FFF2-40B4-BE49-F238E27FC236}">
                <a16:creationId xmlns:a16="http://schemas.microsoft.com/office/drawing/2014/main" id="{F64D2DBA-77CF-1340-BD7D-DF3F82F02441}"/>
              </a:ext>
            </a:extLst>
          </p:cNvPr>
          <p:cNvPicPr>
            <a:picLocks noChangeAspect="1"/>
          </p:cNvPicPr>
          <p:nvPr/>
        </p:nvPicPr>
        <p:blipFill>
          <a:blip r:embed="rId5"/>
          <a:stretch>
            <a:fillRect/>
          </a:stretch>
        </p:blipFill>
        <p:spPr>
          <a:xfrm>
            <a:off x="5067300" y="2756228"/>
            <a:ext cx="1193800" cy="469900"/>
          </a:xfrm>
          <a:prstGeom prst="rect">
            <a:avLst/>
          </a:prstGeom>
        </p:spPr>
      </p:pic>
      <p:sp>
        <p:nvSpPr>
          <p:cNvPr id="16" name="Rectangle 15">
            <a:extLst>
              <a:ext uri="{FF2B5EF4-FFF2-40B4-BE49-F238E27FC236}">
                <a16:creationId xmlns:a16="http://schemas.microsoft.com/office/drawing/2014/main" id="{77709363-A09F-BD47-A140-14190D661E8A}"/>
              </a:ext>
            </a:extLst>
          </p:cNvPr>
          <p:cNvSpPr/>
          <p:nvPr/>
        </p:nvSpPr>
        <p:spPr>
          <a:xfrm>
            <a:off x="163528" y="4661715"/>
            <a:ext cx="6927936" cy="276999"/>
          </a:xfrm>
          <a:prstGeom prst="rect">
            <a:avLst/>
          </a:prstGeom>
        </p:spPr>
        <p:txBody>
          <a:bodyPr wrap="square">
            <a:spAutoFit/>
          </a:bodyPr>
          <a:lstStyle/>
          <a:p>
            <a:r>
              <a:rPr lang="en-US" sz="1200" dirty="0"/>
              <a:t>ASE2 = mean((</a:t>
            </a:r>
            <a:r>
              <a:rPr lang="en-US" sz="1200" dirty="0" err="1"/>
              <a:t>amtrak$Ridership</a:t>
            </a:r>
            <a:r>
              <a:rPr lang="en-US" sz="1200" dirty="0"/>
              <a:t>[148:159] - model2$f)^2)</a:t>
            </a:r>
          </a:p>
        </p:txBody>
      </p:sp>
      <p:pic>
        <p:nvPicPr>
          <p:cNvPr id="17" name="Picture 16">
            <a:extLst>
              <a:ext uri="{FF2B5EF4-FFF2-40B4-BE49-F238E27FC236}">
                <a16:creationId xmlns:a16="http://schemas.microsoft.com/office/drawing/2014/main" id="{D7AFDF78-A32E-AF4B-BDB8-0127874909FB}"/>
              </a:ext>
            </a:extLst>
          </p:cNvPr>
          <p:cNvPicPr>
            <a:picLocks noChangeAspect="1"/>
          </p:cNvPicPr>
          <p:nvPr/>
        </p:nvPicPr>
        <p:blipFill>
          <a:blip r:embed="rId6"/>
          <a:stretch>
            <a:fillRect/>
          </a:stretch>
        </p:blipFill>
        <p:spPr>
          <a:xfrm>
            <a:off x="5085942" y="4761302"/>
            <a:ext cx="1155700" cy="419100"/>
          </a:xfrm>
          <a:prstGeom prst="rect">
            <a:avLst/>
          </a:prstGeom>
        </p:spPr>
      </p:pic>
      <p:sp>
        <p:nvSpPr>
          <p:cNvPr id="18" name="Rectangle 17">
            <a:extLst>
              <a:ext uri="{FF2B5EF4-FFF2-40B4-BE49-F238E27FC236}">
                <a16:creationId xmlns:a16="http://schemas.microsoft.com/office/drawing/2014/main" id="{9275EC80-2801-B44E-AD79-935D553E8F23}"/>
              </a:ext>
            </a:extLst>
          </p:cNvPr>
          <p:cNvSpPr/>
          <p:nvPr/>
        </p:nvSpPr>
        <p:spPr>
          <a:xfrm>
            <a:off x="181972" y="5987738"/>
            <a:ext cx="8407551" cy="261610"/>
          </a:xfrm>
          <a:prstGeom prst="rect">
            <a:avLst/>
          </a:prstGeom>
        </p:spPr>
        <p:txBody>
          <a:bodyPr wrap="square">
            <a:spAutoFit/>
          </a:bodyPr>
          <a:lstStyle/>
          <a:p>
            <a:r>
              <a:rPr lang="en-US" sz="1100" dirty="0"/>
              <a:t> model3 = </a:t>
            </a:r>
            <a:r>
              <a:rPr lang="en-US" sz="1100" dirty="0" err="1"/>
              <a:t>fore.aruma.wge</a:t>
            </a:r>
            <a:r>
              <a:rPr lang="en-US" sz="1100" dirty="0"/>
              <a:t>(</a:t>
            </a:r>
            <a:r>
              <a:rPr lang="en-US" sz="1100" dirty="0" err="1"/>
              <a:t>amtrak$Ridership,phi</a:t>
            </a:r>
            <a:r>
              <a:rPr lang="en-US" sz="1100" dirty="0"/>
              <a:t> = 0.306943, theta = 0.7431719, </a:t>
            </a:r>
            <a:r>
              <a:rPr lang="en-US" sz="1100" dirty="0" err="1"/>
              <a:t>n.ahead</a:t>
            </a:r>
            <a:r>
              <a:rPr lang="en-US" sz="1100" dirty="0"/>
              <a:t> = 12,s = 12,d = 1, </a:t>
            </a:r>
            <a:r>
              <a:rPr lang="en-US" sz="1100" dirty="0" err="1"/>
              <a:t>lastn</a:t>
            </a:r>
            <a:r>
              <a:rPr lang="en-US" sz="1100" dirty="0"/>
              <a:t> = TRUE)</a:t>
            </a:r>
          </a:p>
        </p:txBody>
      </p:sp>
      <p:sp>
        <p:nvSpPr>
          <p:cNvPr id="19" name="Rectangle 18">
            <a:extLst>
              <a:ext uri="{FF2B5EF4-FFF2-40B4-BE49-F238E27FC236}">
                <a16:creationId xmlns:a16="http://schemas.microsoft.com/office/drawing/2014/main" id="{8DB46FA3-134F-4241-9122-2324731D4C43}"/>
              </a:ext>
            </a:extLst>
          </p:cNvPr>
          <p:cNvSpPr/>
          <p:nvPr/>
        </p:nvSpPr>
        <p:spPr>
          <a:xfrm>
            <a:off x="216737" y="6201295"/>
            <a:ext cx="4572000" cy="276999"/>
          </a:xfrm>
          <a:prstGeom prst="rect">
            <a:avLst/>
          </a:prstGeom>
        </p:spPr>
        <p:txBody>
          <a:bodyPr>
            <a:spAutoFit/>
          </a:bodyPr>
          <a:lstStyle/>
          <a:p>
            <a:r>
              <a:rPr lang="en-US" sz="1200" dirty="0"/>
              <a:t>ASE3 = mean((</a:t>
            </a:r>
            <a:r>
              <a:rPr lang="en-US" sz="1200" dirty="0" err="1"/>
              <a:t>amtrak$Ridership</a:t>
            </a:r>
            <a:r>
              <a:rPr lang="en-US" sz="1200" dirty="0"/>
              <a:t>[148:159] - model3$f)^2)</a:t>
            </a:r>
          </a:p>
        </p:txBody>
      </p:sp>
      <p:pic>
        <p:nvPicPr>
          <p:cNvPr id="20" name="Picture 19">
            <a:extLst>
              <a:ext uri="{FF2B5EF4-FFF2-40B4-BE49-F238E27FC236}">
                <a16:creationId xmlns:a16="http://schemas.microsoft.com/office/drawing/2014/main" id="{28F77E05-7982-354B-87B8-92A8B34B7BF3}"/>
              </a:ext>
            </a:extLst>
          </p:cNvPr>
          <p:cNvPicPr>
            <a:picLocks noChangeAspect="1"/>
          </p:cNvPicPr>
          <p:nvPr/>
        </p:nvPicPr>
        <p:blipFill>
          <a:blip r:embed="rId7"/>
          <a:stretch>
            <a:fillRect/>
          </a:stretch>
        </p:blipFill>
        <p:spPr>
          <a:xfrm>
            <a:off x="5085942" y="6290525"/>
            <a:ext cx="1206500" cy="431800"/>
          </a:xfrm>
          <a:prstGeom prst="rect">
            <a:avLst/>
          </a:prstGeom>
        </p:spPr>
      </p:pic>
    </p:spTree>
    <p:extLst>
      <p:ext uri="{BB962C8B-B14F-4D97-AF65-F5344CB8AC3E}">
        <p14:creationId xmlns:p14="http://schemas.microsoft.com/office/powerpoint/2010/main" val="31662304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F0F98-A639-3A43-A1F4-08FD6CD7DC53}"/>
              </a:ext>
            </a:extLst>
          </p:cNvPr>
          <p:cNvSpPr>
            <a:spLocks noGrp="1"/>
          </p:cNvSpPr>
          <p:nvPr>
            <p:ph type="title"/>
          </p:nvPr>
        </p:nvSpPr>
        <p:spPr/>
        <p:txBody>
          <a:bodyPr/>
          <a:lstStyle/>
          <a:p>
            <a:r>
              <a:rPr lang="en-US" dirty="0"/>
              <a:t>CV: Sliding ASE</a:t>
            </a:r>
          </a:p>
        </p:txBody>
      </p:sp>
      <p:sp>
        <p:nvSpPr>
          <p:cNvPr id="4" name="Rectangle 3">
            <a:extLst>
              <a:ext uri="{FF2B5EF4-FFF2-40B4-BE49-F238E27FC236}">
                <a16:creationId xmlns:a16="http://schemas.microsoft.com/office/drawing/2014/main" id="{3C9F0FFF-6E9B-4243-8E44-5D633DCC0D49}"/>
              </a:ext>
            </a:extLst>
          </p:cNvPr>
          <p:cNvSpPr/>
          <p:nvPr/>
        </p:nvSpPr>
        <p:spPr>
          <a:xfrm>
            <a:off x="628650" y="2043289"/>
            <a:ext cx="8165154" cy="3785652"/>
          </a:xfrm>
          <a:prstGeom prst="rect">
            <a:avLst/>
          </a:prstGeom>
        </p:spPr>
        <p:txBody>
          <a:bodyPr wrap="square">
            <a:spAutoFit/>
          </a:bodyPr>
          <a:lstStyle/>
          <a:p>
            <a:r>
              <a:rPr lang="en-US" sz="1200" dirty="0"/>
              <a:t># Sliding CV ... batches are mutually exclusive</a:t>
            </a:r>
          </a:p>
          <a:p>
            <a:r>
              <a:rPr lang="en-US" sz="1200" dirty="0" err="1"/>
              <a:t>ts</a:t>
            </a:r>
            <a:r>
              <a:rPr lang="en-US" sz="1200" dirty="0"/>
              <a:t> = </a:t>
            </a:r>
            <a:r>
              <a:rPr lang="en-US" sz="1200" dirty="0" err="1"/>
              <a:t>amtrak$Ridership</a:t>
            </a:r>
            <a:endParaRPr lang="en-US" sz="1200" dirty="0"/>
          </a:p>
          <a:p>
            <a:r>
              <a:rPr lang="en-US" sz="1200" dirty="0" err="1"/>
              <a:t>batch_size</a:t>
            </a:r>
            <a:r>
              <a:rPr lang="en-US" sz="1200" dirty="0"/>
              <a:t> = 50</a:t>
            </a:r>
          </a:p>
          <a:p>
            <a:r>
              <a:rPr lang="en-US" sz="1200" dirty="0"/>
              <a:t>start = 1</a:t>
            </a:r>
          </a:p>
          <a:p>
            <a:r>
              <a:rPr lang="en-US" sz="1200" dirty="0" err="1"/>
              <a:t>num_batches</a:t>
            </a:r>
            <a:r>
              <a:rPr lang="en-US" sz="1200" dirty="0"/>
              <a:t> = length(</a:t>
            </a:r>
            <a:r>
              <a:rPr lang="en-US" sz="1200" dirty="0" err="1"/>
              <a:t>ts</a:t>
            </a:r>
            <a:r>
              <a:rPr lang="en-US" sz="1200" dirty="0"/>
              <a:t>)-batch_size+1</a:t>
            </a:r>
          </a:p>
          <a:p>
            <a:r>
              <a:rPr lang="en-US" sz="1200" dirty="0"/>
              <a:t>ASEs = numeric(</a:t>
            </a:r>
            <a:r>
              <a:rPr lang="en-US" sz="1200" dirty="0" err="1"/>
              <a:t>num_batches</a:t>
            </a:r>
            <a:r>
              <a:rPr lang="en-US" sz="1200" dirty="0"/>
              <a:t>)</a:t>
            </a:r>
          </a:p>
          <a:p>
            <a:endParaRPr lang="en-US" sz="1200" dirty="0"/>
          </a:p>
          <a:p>
            <a:r>
              <a:rPr lang="en-US" sz="1200" dirty="0"/>
              <a:t>for (</a:t>
            </a:r>
            <a:r>
              <a:rPr lang="en-US" sz="1200" dirty="0" err="1"/>
              <a:t>i</a:t>
            </a:r>
            <a:r>
              <a:rPr lang="en-US" sz="1200" dirty="0"/>
              <a:t> in 0: (num_batches-1))</a:t>
            </a:r>
          </a:p>
          <a:p>
            <a:r>
              <a:rPr lang="en-US" sz="1200" dirty="0"/>
              <a:t>{</a:t>
            </a:r>
          </a:p>
          <a:p>
            <a:r>
              <a:rPr lang="en-US" sz="1200" dirty="0"/>
              <a:t>  forecasts = </a:t>
            </a:r>
            <a:r>
              <a:rPr lang="en-US" sz="1200" dirty="0" err="1"/>
              <a:t>fore.aruma.wge</a:t>
            </a:r>
            <a:r>
              <a:rPr lang="en-US" sz="1200" dirty="0"/>
              <a:t>(</a:t>
            </a:r>
            <a:r>
              <a:rPr lang="en-US" sz="1200" dirty="0" err="1"/>
              <a:t>ts</a:t>
            </a:r>
            <a:r>
              <a:rPr lang="en-US" sz="1200" dirty="0"/>
              <a:t>[start:(</a:t>
            </a:r>
            <a:r>
              <a:rPr lang="en-US" sz="1200" dirty="0" err="1"/>
              <a:t>batch_size+i</a:t>
            </a:r>
            <a:r>
              <a:rPr lang="en-US" sz="1200" dirty="0"/>
              <a:t>)], phi = c(-0.02709541,  0.74213105), theta = c(-0.5844596,  0.3836931), d = 0, s = 12, </a:t>
            </a:r>
            <a:r>
              <a:rPr lang="en-US" sz="1200" dirty="0" err="1"/>
              <a:t>n.ahead</a:t>
            </a:r>
            <a:r>
              <a:rPr lang="en-US" sz="1200" dirty="0"/>
              <a:t> = 12, </a:t>
            </a:r>
            <a:r>
              <a:rPr lang="en-US" sz="1200" dirty="0" err="1"/>
              <a:t>lastn</a:t>
            </a:r>
            <a:r>
              <a:rPr lang="en-US" sz="1200" dirty="0"/>
              <a:t> = TRUE)</a:t>
            </a:r>
          </a:p>
          <a:p>
            <a:r>
              <a:rPr lang="en-US" sz="1200" dirty="0"/>
              <a:t>  ASEs[i+1] = mean((</a:t>
            </a:r>
            <a:r>
              <a:rPr lang="en-US" sz="1200" dirty="0" err="1"/>
              <a:t>ts</a:t>
            </a:r>
            <a:r>
              <a:rPr lang="en-US" sz="1200" dirty="0"/>
              <a:t>[start:(batch_size+1)] - </a:t>
            </a:r>
            <a:r>
              <a:rPr lang="en-US" sz="1200" dirty="0" err="1"/>
              <a:t>forecasts$f</a:t>
            </a:r>
            <a:r>
              <a:rPr lang="en-US" sz="1200" dirty="0"/>
              <a:t>)^2)</a:t>
            </a:r>
          </a:p>
          <a:p>
            <a:r>
              <a:rPr lang="en-US" sz="1200" dirty="0"/>
              <a:t>  start = start+1</a:t>
            </a:r>
          </a:p>
          <a:p>
            <a:r>
              <a:rPr lang="en-US" sz="1200" dirty="0"/>
              <a:t>}</a:t>
            </a:r>
          </a:p>
          <a:p>
            <a:endParaRPr lang="en-US" sz="1200" dirty="0"/>
          </a:p>
          <a:p>
            <a:endParaRPr lang="en-US" sz="1200" dirty="0"/>
          </a:p>
          <a:p>
            <a:r>
              <a:rPr lang="en-US" sz="1200" dirty="0"/>
              <a:t>ASEs</a:t>
            </a:r>
          </a:p>
          <a:p>
            <a:r>
              <a:rPr lang="en-US" sz="1200" dirty="0"/>
              <a:t>  </a:t>
            </a:r>
          </a:p>
          <a:p>
            <a:r>
              <a:rPr lang="en-US" sz="1200" dirty="0"/>
              <a:t>mean(ASEs)</a:t>
            </a:r>
          </a:p>
          <a:p>
            <a:r>
              <a:rPr lang="en-US" sz="1200" dirty="0" err="1"/>
              <a:t>sd</a:t>
            </a:r>
            <a:r>
              <a:rPr lang="en-US" sz="1200" dirty="0"/>
              <a:t>(ASEs)</a:t>
            </a:r>
          </a:p>
        </p:txBody>
      </p:sp>
    </p:spTree>
    <p:extLst>
      <p:ext uri="{BB962C8B-B14F-4D97-AF65-F5344CB8AC3E}">
        <p14:creationId xmlns:p14="http://schemas.microsoft.com/office/powerpoint/2010/main" val="1330798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p:cNvGraphicFramePr>
            <a:graphicFrameLocks noChangeAspect="1"/>
          </p:cNvGraphicFramePr>
          <p:nvPr/>
        </p:nvGraphicFramePr>
        <p:xfrm>
          <a:off x="981612" y="4450433"/>
          <a:ext cx="6201508" cy="445477"/>
        </p:xfrm>
        <a:graphic>
          <a:graphicData uri="http://schemas.openxmlformats.org/presentationml/2006/ole">
            <mc:AlternateContent xmlns:mc="http://schemas.openxmlformats.org/markup-compatibility/2006">
              <mc:Choice xmlns:v="urn:schemas-microsoft-com:vml" Requires="v">
                <p:oleObj spid="_x0000_s2103" name="Equation" r:id="rId4" imgW="6717960" imgH="482400" progId="Equation.DSMT4">
                  <p:embed/>
                </p:oleObj>
              </mc:Choice>
              <mc:Fallback>
                <p:oleObj name="Equation" r:id="rId4" imgW="6717960" imgH="482400" progId="Equation.DSMT4">
                  <p:embed/>
                  <p:pic>
                    <p:nvPicPr>
                      <p:cNvPr id="21" name="Object 20"/>
                      <p:cNvPicPr/>
                      <p:nvPr/>
                    </p:nvPicPr>
                    <p:blipFill>
                      <a:blip r:embed="rId5"/>
                      <a:stretch>
                        <a:fillRect/>
                      </a:stretch>
                    </p:blipFill>
                    <p:spPr>
                      <a:xfrm>
                        <a:off x="981612" y="4450433"/>
                        <a:ext cx="6201508" cy="445477"/>
                      </a:xfrm>
                      <a:prstGeom prst="rect">
                        <a:avLst/>
                      </a:prstGeom>
                      <a:ln w="38100">
                        <a:noFill/>
                      </a:ln>
                    </p:spPr>
                  </p:pic>
                </p:oleObj>
              </mc:Fallback>
            </mc:AlternateContent>
          </a:graphicData>
        </a:graphic>
      </p:graphicFrame>
      <p:graphicFrame>
        <p:nvGraphicFramePr>
          <p:cNvPr id="10" name="Object 9"/>
          <p:cNvGraphicFramePr>
            <a:graphicFrameLocks noChangeAspect="1"/>
          </p:cNvGraphicFramePr>
          <p:nvPr/>
        </p:nvGraphicFramePr>
        <p:xfrm>
          <a:off x="1464954" y="1600200"/>
          <a:ext cx="7455877" cy="422031"/>
        </p:xfrm>
        <a:graphic>
          <a:graphicData uri="http://schemas.openxmlformats.org/presentationml/2006/ole">
            <mc:AlternateContent xmlns:mc="http://schemas.openxmlformats.org/markup-compatibility/2006">
              <mc:Choice xmlns:v="urn:schemas-microsoft-com:vml" Requires="v">
                <p:oleObj spid="_x0000_s2104" name="Equation" r:id="rId6" imgW="8076960" imgH="457200" progId="Equation.DSMT4">
                  <p:embed/>
                </p:oleObj>
              </mc:Choice>
              <mc:Fallback>
                <p:oleObj name="Equation" r:id="rId6" imgW="8076960" imgH="457200" progId="Equation.DSMT4">
                  <p:embed/>
                  <p:pic>
                    <p:nvPicPr>
                      <p:cNvPr id="10" name="Object 9"/>
                      <p:cNvPicPr/>
                      <p:nvPr/>
                    </p:nvPicPr>
                    <p:blipFill>
                      <a:blip r:embed="rId7"/>
                      <a:stretch>
                        <a:fillRect/>
                      </a:stretch>
                    </p:blipFill>
                    <p:spPr>
                      <a:xfrm>
                        <a:off x="1464954" y="1600200"/>
                        <a:ext cx="7455877" cy="422031"/>
                      </a:xfrm>
                      <a:prstGeom prst="rect">
                        <a:avLst/>
                      </a:prstGeom>
                    </p:spPr>
                  </p:pic>
                </p:oleObj>
              </mc:Fallback>
            </mc:AlternateContent>
          </a:graphicData>
        </a:graphic>
      </p:graphicFrame>
      <p:sp>
        <p:nvSpPr>
          <p:cNvPr id="11" name="TextBox 10"/>
          <p:cNvSpPr txBox="1"/>
          <p:nvPr/>
        </p:nvSpPr>
        <p:spPr>
          <a:xfrm>
            <a:off x="457200" y="1567243"/>
            <a:ext cx="1195142" cy="490134"/>
          </a:xfrm>
          <a:prstGeom prst="rect">
            <a:avLst/>
          </a:prstGeom>
          <a:noFill/>
        </p:spPr>
        <p:txBody>
          <a:bodyPr wrap="square" rtlCol="0">
            <a:noAutofit/>
          </a:bodyPr>
          <a:lstStyle/>
          <a:p>
            <a:pPr>
              <a:spcBef>
                <a:spcPts val="600"/>
              </a:spcBef>
            </a:pPr>
            <a:r>
              <a:rPr lang="en-US" sz="2585" b="1" dirty="0"/>
              <a:t>First:</a:t>
            </a:r>
          </a:p>
        </p:txBody>
      </p:sp>
      <p:graphicFrame>
        <p:nvGraphicFramePr>
          <p:cNvPr id="14" name="Object 13"/>
          <p:cNvGraphicFramePr>
            <a:graphicFrameLocks noChangeAspect="1"/>
          </p:cNvGraphicFramePr>
          <p:nvPr/>
        </p:nvGraphicFramePr>
        <p:xfrm>
          <a:off x="457200" y="2191659"/>
          <a:ext cx="6096000" cy="445477"/>
        </p:xfrm>
        <a:graphic>
          <a:graphicData uri="http://schemas.openxmlformats.org/presentationml/2006/ole">
            <mc:AlternateContent xmlns:mc="http://schemas.openxmlformats.org/markup-compatibility/2006">
              <mc:Choice xmlns:v="urn:schemas-microsoft-com:vml" Requires="v">
                <p:oleObj spid="_x0000_s2105" name="Equation" r:id="rId8" imgW="6603840" imgH="482400" progId="Equation.DSMT4">
                  <p:embed/>
                </p:oleObj>
              </mc:Choice>
              <mc:Fallback>
                <p:oleObj name="Equation" r:id="rId8" imgW="6603840" imgH="482400" progId="Equation.DSMT4">
                  <p:embed/>
                  <p:pic>
                    <p:nvPicPr>
                      <p:cNvPr id="14" name="Object 13"/>
                      <p:cNvPicPr/>
                      <p:nvPr/>
                    </p:nvPicPr>
                    <p:blipFill>
                      <a:blip r:embed="rId9"/>
                      <a:stretch>
                        <a:fillRect/>
                      </a:stretch>
                    </p:blipFill>
                    <p:spPr>
                      <a:xfrm>
                        <a:off x="457200" y="2191659"/>
                        <a:ext cx="6096000" cy="445477"/>
                      </a:xfrm>
                      <a:prstGeom prst="rect">
                        <a:avLst/>
                      </a:prstGeom>
                    </p:spPr>
                  </p:pic>
                </p:oleObj>
              </mc:Fallback>
            </mc:AlternateContent>
          </a:graphicData>
        </a:graphic>
      </p:graphicFrame>
      <p:graphicFrame>
        <p:nvGraphicFramePr>
          <p:cNvPr id="15" name="Object 14"/>
          <p:cNvGraphicFramePr>
            <a:graphicFrameLocks noChangeAspect="1"/>
          </p:cNvGraphicFramePr>
          <p:nvPr/>
        </p:nvGraphicFramePr>
        <p:xfrm>
          <a:off x="991772" y="2651369"/>
          <a:ext cx="4407877" cy="422031"/>
        </p:xfrm>
        <a:graphic>
          <a:graphicData uri="http://schemas.openxmlformats.org/presentationml/2006/ole">
            <mc:AlternateContent xmlns:mc="http://schemas.openxmlformats.org/markup-compatibility/2006">
              <mc:Choice xmlns:v="urn:schemas-microsoft-com:vml" Requires="v">
                <p:oleObj spid="_x0000_s2106" name="Equation" r:id="rId10" imgW="4775040" imgH="457200" progId="Equation.DSMT4">
                  <p:embed/>
                </p:oleObj>
              </mc:Choice>
              <mc:Fallback>
                <p:oleObj name="Equation" r:id="rId10" imgW="4775040" imgH="457200" progId="Equation.DSMT4">
                  <p:embed/>
                  <p:pic>
                    <p:nvPicPr>
                      <p:cNvPr id="15" name="Object 14"/>
                      <p:cNvPicPr/>
                      <p:nvPr/>
                    </p:nvPicPr>
                    <p:blipFill>
                      <a:blip r:embed="rId11"/>
                      <a:stretch>
                        <a:fillRect/>
                      </a:stretch>
                    </p:blipFill>
                    <p:spPr>
                      <a:xfrm>
                        <a:off x="991772" y="2651369"/>
                        <a:ext cx="4407877" cy="422031"/>
                      </a:xfrm>
                      <a:prstGeom prst="rect">
                        <a:avLst/>
                      </a:prstGeom>
                    </p:spPr>
                  </p:pic>
                </p:oleObj>
              </mc:Fallback>
            </mc:AlternateContent>
          </a:graphicData>
        </a:graphic>
      </p:graphicFrame>
      <p:graphicFrame>
        <p:nvGraphicFramePr>
          <p:cNvPr id="16" name="Object 15"/>
          <p:cNvGraphicFramePr>
            <a:graphicFrameLocks noChangeAspect="1"/>
          </p:cNvGraphicFramePr>
          <p:nvPr/>
        </p:nvGraphicFramePr>
        <p:xfrm>
          <a:off x="457200" y="3437272"/>
          <a:ext cx="6400800" cy="422031"/>
        </p:xfrm>
        <a:graphic>
          <a:graphicData uri="http://schemas.openxmlformats.org/presentationml/2006/ole">
            <mc:AlternateContent xmlns:mc="http://schemas.openxmlformats.org/markup-compatibility/2006">
              <mc:Choice xmlns:v="urn:schemas-microsoft-com:vml" Requires="v">
                <p:oleObj spid="_x0000_s2107" name="Equation" r:id="rId12" imgW="6933960" imgH="457200" progId="Equation.DSMT4">
                  <p:embed/>
                </p:oleObj>
              </mc:Choice>
              <mc:Fallback>
                <p:oleObj name="Equation" r:id="rId12" imgW="6933960" imgH="457200" progId="Equation.DSMT4">
                  <p:embed/>
                  <p:pic>
                    <p:nvPicPr>
                      <p:cNvPr id="16" name="Object 15"/>
                      <p:cNvPicPr/>
                      <p:nvPr/>
                    </p:nvPicPr>
                    <p:blipFill>
                      <a:blip r:embed="rId13"/>
                      <a:stretch>
                        <a:fillRect/>
                      </a:stretch>
                    </p:blipFill>
                    <p:spPr>
                      <a:xfrm>
                        <a:off x="457200" y="3437272"/>
                        <a:ext cx="6400800" cy="422031"/>
                      </a:xfrm>
                      <a:prstGeom prst="rect">
                        <a:avLst/>
                      </a:prstGeom>
                    </p:spPr>
                  </p:pic>
                </p:oleObj>
              </mc:Fallback>
            </mc:AlternateContent>
          </a:graphicData>
        </a:graphic>
      </p:graphicFrame>
      <p:sp>
        <p:nvSpPr>
          <p:cNvPr id="18" name="TextBox 17"/>
          <p:cNvSpPr txBox="1"/>
          <p:nvPr/>
        </p:nvSpPr>
        <p:spPr>
          <a:xfrm>
            <a:off x="6795944" y="3429000"/>
            <a:ext cx="2195656" cy="400110"/>
          </a:xfrm>
          <a:prstGeom prst="rect">
            <a:avLst/>
          </a:prstGeom>
          <a:noFill/>
        </p:spPr>
        <p:txBody>
          <a:bodyPr wrap="square" rtlCol="0">
            <a:noAutofit/>
          </a:bodyPr>
          <a:lstStyle/>
          <a:p>
            <a:pPr>
              <a:spcBef>
                <a:spcPts val="600"/>
              </a:spcBef>
            </a:pPr>
            <a:r>
              <a:rPr lang="en-US" sz="2000" dirty="0"/>
              <a:t>(simple factoring)</a:t>
            </a:r>
          </a:p>
        </p:txBody>
      </p:sp>
      <p:graphicFrame>
        <p:nvGraphicFramePr>
          <p:cNvPr id="20" name="Object 19"/>
          <p:cNvGraphicFramePr>
            <a:graphicFrameLocks noChangeAspect="1"/>
          </p:cNvGraphicFramePr>
          <p:nvPr/>
        </p:nvGraphicFramePr>
        <p:xfrm>
          <a:off x="991772" y="3932130"/>
          <a:ext cx="6166338" cy="445477"/>
        </p:xfrm>
        <a:graphic>
          <a:graphicData uri="http://schemas.openxmlformats.org/presentationml/2006/ole">
            <mc:AlternateContent xmlns:mc="http://schemas.openxmlformats.org/markup-compatibility/2006">
              <mc:Choice xmlns:v="urn:schemas-microsoft-com:vml" Requires="v">
                <p:oleObj spid="_x0000_s2108" name="Equation" r:id="rId14" imgW="6680160" imgH="482400" progId="Equation.DSMT4">
                  <p:embed/>
                </p:oleObj>
              </mc:Choice>
              <mc:Fallback>
                <p:oleObj name="Equation" r:id="rId14" imgW="6680160" imgH="482400" progId="Equation.DSMT4">
                  <p:embed/>
                  <p:pic>
                    <p:nvPicPr>
                      <p:cNvPr id="20" name="Object 19"/>
                      <p:cNvPicPr/>
                      <p:nvPr/>
                    </p:nvPicPr>
                    <p:blipFill>
                      <a:blip r:embed="rId15"/>
                      <a:stretch>
                        <a:fillRect/>
                      </a:stretch>
                    </p:blipFill>
                    <p:spPr>
                      <a:xfrm>
                        <a:off x="991772" y="3932130"/>
                        <a:ext cx="6166338" cy="445477"/>
                      </a:xfrm>
                      <a:prstGeom prst="rect">
                        <a:avLst/>
                      </a:prstGeom>
                    </p:spPr>
                  </p:pic>
                </p:oleObj>
              </mc:Fallback>
            </mc:AlternateContent>
          </a:graphicData>
        </a:graphic>
      </p:graphicFrame>
      <p:sp>
        <p:nvSpPr>
          <p:cNvPr id="22" name="Rectangle 21"/>
          <p:cNvSpPr/>
          <p:nvPr/>
        </p:nvSpPr>
        <p:spPr bwMode="auto">
          <a:xfrm>
            <a:off x="5424658" y="4438710"/>
            <a:ext cx="1758462" cy="454562"/>
          </a:xfrm>
          <a:prstGeom prst="rect">
            <a:avLst/>
          </a:prstGeom>
          <a:noFill/>
          <a:ln w="25400" cap="flat" cmpd="sng" algn="ctr">
            <a:solidFill>
              <a:schemeClr val="tx1"/>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noAutofit/>
          </a:bodyPr>
          <a:lstStyle/>
          <a:p>
            <a:pPr defTabSz="844083" fontAlgn="base">
              <a:spcBef>
                <a:spcPts val="600"/>
              </a:spcBef>
            </a:pPr>
            <a:endParaRPr lang="en-US" sz="2400" dirty="0">
              <a:solidFill>
                <a:srgbClr val="FF0000"/>
              </a:solidFill>
              <a:latin typeface="Arial" charset="0"/>
            </a:endParaRPr>
          </a:p>
        </p:txBody>
      </p:sp>
      <p:sp>
        <p:nvSpPr>
          <p:cNvPr id="2" name="TextBox 1"/>
          <p:cNvSpPr txBox="1"/>
          <p:nvPr/>
        </p:nvSpPr>
        <p:spPr>
          <a:xfrm>
            <a:off x="4114800" y="2979080"/>
            <a:ext cx="65" cy="276999"/>
          </a:xfrm>
          <a:prstGeom prst="rect">
            <a:avLst/>
          </a:prstGeom>
          <a:noFill/>
        </p:spPr>
        <p:txBody>
          <a:bodyPr wrap="none" lIns="0" tIns="0" rIns="0" bIns="0" rtlCol="0">
            <a:spAutoFit/>
          </a:bodyPr>
          <a:lstStyle/>
          <a:p>
            <a:endParaRPr lang="en-US" dirty="0"/>
          </a:p>
        </p:txBody>
      </p:sp>
    </p:spTree>
    <p:extLst>
      <p:ext uri="{BB962C8B-B14F-4D97-AF65-F5344CB8AC3E}">
        <p14:creationId xmlns:p14="http://schemas.microsoft.com/office/powerpoint/2010/main" val="1409834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2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End Break Out 5 </a:t>
            </a:r>
          </a:p>
        </p:txBody>
      </p:sp>
    </p:spTree>
    <p:extLst>
      <p:ext uri="{BB962C8B-B14F-4D97-AF65-F5344CB8AC3E}">
        <p14:creationId xmlns:p14="http://schemas.microsoft.com/office/powerpoint/2010/main" val="4024784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p:cNvGraphicFramePr>
            <a:graphicFrameLocks noChangeAspect="1"/>
          </p:cNvGraphicFramePr>
          <p:nvPr/>
        </p:nvGraphicFramePr>
        <p:xfrm>
          <a:off x="3458308" y="553720"/>
          <a:ext cx="2227385" cy="527538"/>
        </p:xfrm>
        <a:graphic>
          <a:graphicData uri="http://schemas.openxmlformats.org/presentationml/2006/ole">
            <mc:AlternateContent xmlns:mc="http://schemas.openxmlformats.org/markup-compatibility/2006">
              <mc:Choice xmlns:v="urn:schemas-microsoft-com:vml" Requires="v">
                <p:oleObj spid="_x0000_s3081" name="Equation" r:id="rId4" imgW="2412720" imgH="571320" progId="Equation.DSMT4">
                  <p:embed/>
                </p:oleObj>
              </mc:Choice>
              <mc:Fallback>
                <p:oleObj name="Equation" r:id="rId4" imgW="2412720" imgH="571320" progId="Equation.DSMT4">
                  <p:embed/>
                  <p:pic>
                    <p:nvPicPr>
                      <p:cNvPr id="9" name="Object 8"/>
                      <p:cNvPicPr/>
                      <p:nvPr/>
                    </p:nvPicPr>
                    <p:blipFill>
                      <a:blip r:embed="rId5"/>
                      <a:stretch>
                        <a:fillRect/>
                      </a:stretch>
                    </p:blipFill>
                    <p:spPr>
                      <a:xfrm>
                        <a:off x="3458308" y="553720"/>
                        <a:ext cx="2227385" cy="527538"/>
                      </a:xfrm>
                      <a:prstGeom prst="rect">
                        <a:avLst/>
                      </a:prstGeom>
                      <a:ln w="38100">
                        <a:solidFill>
                          <a:srgbClr val="FF0000"/>
                        </a:solidFill>
                      </a:ln>
                    </p:spPr>
                  </p:pic>
                </p:oleObj>
              </mc:Fallback>
            </mc:AlternateContent>
          </a:graphicData>
        </a:graphic>
      </p:graphicFrame>
      <p:sp>
        <p:nvSpPr>
          <p:cNvPr id="10" name="TextBox 9"/>
          <p:cNvSpPr txBox="1"/>
          <p:nvPr/>
        </p:nvSpPr>
        <p:spPr>
          <a:xfrm>
            <a:off x="457200" y="1352014"/>
            <a:ext cx="6096000" cy="3600986"/>
          </a:xfrm>
          <a:prstGeom prst="rect">
            <a:avLst/>
          </a:prstGeom>
          <a:noFill/>
        </p:spPr>
        <p:txBody>
          <a:bodyPr wrap="square" rtlCol="0">
            <a:no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“Quarterly” behavior is present in realization (but not as clear as it was in the initial realization of length </a:t>
            </a:r>
            <a:r>
              <a:rPr lang="en-US" sz="2400" i="1" dirty="0">
                <a:latin typeface="Times New Roman" panose="02020603050405020304" pitchFamily="18" charset="0"/>
                <a:cs typeface="Times New Roman" panose="02020603050405020304" pitchFamily="18" charset="0"/>
              </a:rPr>
              <a:t>n </a:t>
            </a:r>
            <a:r>
              <a:rPr lang="en-US" sz="2400" dirty="0">
                <a:latin typeface="Times New Roman" panose="02020603050405020304" pitchFamily="18" charset="0"/>
                <a:cs typeface="Times New Roman" panose="02020603050405020304" pitchFamily="18" charset="0"/>
              </a:rPr>
              <a:t>= 20</a:t>
            </a:r>
            <a:r>
              <a:rPr lang="en-US" sz="2400" dirty="0"/>
              <a:t>).</a:t>
            </a:r>
          </a:p>
          <a:p>
            <a:pPr marL="342900" indent="-342900">
              <a:spcBef>
                <a:spcPts val="600"/>
              </a:spcBef>
              <a:buFont typeface="Arial" panose="020B0604020202020204" pitchFamily="34" charset="0"/>
              <a:buChar char="•"/>
            </a:pPr>
            <a:r>
              <a:rPr lang="en-US" sz="2400" dirty="0"/>
              <a:t>Sample autocorrelations at lags 4, 8,… are “large,” which is consistent with the model.</a:t>
            </a:r>
          </a:p>
          <a:p>
            <a:pPr marL="800100" lvl="1" indent="-342900">
              <a:spcBef>
                <a:spcPts val="600"/>
              </a:spcBef>
              <a:buFont typeface="Arial" panose="020B0604020202020204" pitchFamily="34" charset="0"/>
              <a:buChar char="•"/>
            </a:pPr>
            <a:r>
              <a:rPr lang="en-US" sz="2000" dirty="0"/>
              <a:t>That is,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baseline="-25000" dirty="0">
                <a:latin typeface="Times New Roman" panose="02020603050405020304" pitchFamily="18" charset="0"/>
                <a:cs typeface="Times New Roman" panose="02020603050405020304" pitchFamily="18" charset="0"/>
              </a:rPr>
              <a:t>+4</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X</a:t>
            </a:r>
            <a:r>
              <a:rPr lang="en-US" sz="2000" i="1" baseline="-25000" dirty="0">
                <a:latin typeface="Times New Roman" panose="02020603050405020304" pitchFamily="18" charset="0"/>
                <a:cs typeface="Times New Roman" panose="02020603050405020304" pitchFamily="18" charset="0"/>
              </a:rPr>
              <a:t>t</a:t>
            </a:r>
            <a:r>
              <a:rPr lang="en-US" sz="2000" baseline="-25000" dirty="0">
                <a:latin typeface="Times New Roman" panose="02020603050405020304" pitchFamily="18" charset="0"/>
                <a:cs typeface="Times New Roman" panose="02020603050405020304" pitchFamily="18" charset="0"/>
              </a:rPr>
              <a:t>+8</a:t>
            </a:r>
            <a:r>
              <a:rPr lang="en-US" sz="2000" dirty="0">
                <a:latin typeface="Times New Roman" panose="02020603050405020304" pitchFamily="18" charset="0"/>
                <a:cs typeface="Times New Roman" panose="02020603050405020304" pitchFamily="18" charset="0"/>
              </a:rPr>
              <a:t>,</a:t>
            </a:r>
            <a:r>
              <a:rPr lang="en-US" sz="2000" dirty="0"/>
              <a:t>… would be expected to be “similar.”</a:t>
            </a:r>
          </a:p>
          <a:p>
            <a:pPr marL="342900" indent="-342900">
              <a:spcBef>
                <a:spcPts val="600"/>
              </a:spcBef>
              <a:buFont typeface="Arial" panose="020B0604020202020204" pitchFamily="34" charset="0"/>
              <a:buChar char="•"/>
            </a:pPr>
            <a:r>
              <a:rPr lang="en-US" sz="2400" dirty="0"/>
              <a:t>The spectral estimate has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.25, </a:t>
            </a:r>
            <a:r>
              <a:rPr lang="en-US" sz="2400" dirty="0">
                <a:latin typeface="Arial" panose="020B0604020202020204" pitchFamily="34" charset="0"/>
                <a:cs typeface="Arial" panose="020B0604020202020204" pitchFamily="34" charset="0"/>
              </a:rPr>
              <a:t>and </a:t>
            </a:r>
            <a:r>
              <a:rPr lang="en-US" sz="2400" dirty="0">
                <a:latin typeface="Times New Roman" panose="02020603050405020304" pitchFamily="18" charset="0"/>
                <a:cs typeface="Times New Roman" panose="02020603050405020304" pitchFamily="18" charset="0"/>
              </a:rPr>
              <a:t>.5 </a:t>
            </a:r>
            <a:r>
              <a:rPr lang="en-US" sz="2400" dirty="0">
                <a:latin typeface="Arial" panose="020B0604020202020204" pitchFamily="34" charset="0"/>
                <a:cs typeface="Arial" panose="020B0604020202020204" pitchFamily="34" charset="0"/>
              </a:rPr>
              <a:t>(we’ll come back to this).</a:t>
            </a:r>
            <a:endParaRPr lang="en-US" sz="2400" dirty="0"/>
          </a:p>
        </p:txBody>
      </p:sp>
      <p:pic>
        <p:nvPicPr>
          <p:cNvPr id="5" name="Picture 4">
            <a:extLst>
              <a:ext uri="{FF2B5EF4-FFF2-40B4-BE49-F238E27FC236}">
                <a16:creationId xmlns:a16="http://schemas.microsoft.com/office/drawing/2014/main" id="{0EFA24C2-22A4-EA4B-AE13-228B6C8917EC}"/>
              </a:ext>
            </a:extLst>
          </p:cNvPr>
          <p:cNvPicPr>
            <a:picLocks noChangeAspect="1"/>
          </p:cNvPicPr>
          <p:nvPr/>
        </p:nvPicPr>
        <p:blipFill rotWithShape="1">
          <a:blip r:embed="rId6"/>
          <a:srcRect l="51147" t="50390" r="-681" b="5668"/>
          <a:stretch/>
        </p:blipFill>
        <p:spPr>
          <a:xfrm>
            <a:off x="6682154" y="4590560"/>
            <a:ext cx="1881300" cy="1138037"/>
          </a:xfrm>
          <a:prstGeom prst="rect">
            <a:avLst/>
          </a:prstGeom>
        </p:spPr>
      </p:pic>
      <p:pic>
        <p:nvPicPr>
          <p:cNvPr id="6" name="Picture 5">
            <a:extLst>
              <a:ext uri="{FF2B5EF4-FFF2-40B4-BE49-F238E27FC236}">
                <a16:creationId xmlns:a16="http://schemas.microsoft.com/office/drawing/2014/main" id="{DB9F85BE-CD12-324E-AC3E-14C6A4422B8E}"/>
              </a:ext>
            </a:extLst>
          </p:cNvPr>
          <p:cNvPicPr>
            <a:picLocks noChangeAspect="1"/>
          </p:cNvPicPr>
          <p:nvPr/>
        </p:nvPicPr>
        <p:blipFill rotWithShape="1">
          <a:blip r:embed="rId6"/>
          <a:srcRect r="50466" b="56058"/>
          <a:stretch/>
        </p:blipFill>
        <p:spPr>
          <a:xfrm>
            <a:off x="6609080" y="1455339"/>
            <a:ext cx="1883975" cy="1139655"/>
          </a:xfrm>
          <a:prstGeom prst="rect">
            <a:avLst/>
          </a:prstGeom>
        </p:spPr>
      </p:pic>
      <p:pic>
        <p:nvPicPr>
          <p:cNvPr id="7" name="Picture 6">
            <a:extLst>
              <a:ext uri="{FF2B5EF4-FFF2-40B4-BE49-F238E27FC236}">
                <a16:creationId xmlns:a16="http://schemas.microsoft.com/office/drawing/2014/main" id="{9E1F0C64-92E7-E145-BE19-D40C1601B9F4}"/>
              </a:ext>
            </a:extLst>
          </p:cNvPr>
          <p:cNvPicPr>
            <a:picLocks noChangeAspect="1"/>
          </p:cNvPicPr>
          <p:nvPr/>
        </p:nvPicPr>
        <p:blipFill rotWithShape="1">
          <a:blip r:embed="rId6"/>
          <a:srcRect l="48172" t="1210" r="2294" b="54848"/>
          <a:stretch/>
        </p:blipFill>
        <p:spPr>
          <a:xfrm>
            <a:off x="6583680" y="3034212"/>
            <a:ext cx="1846739" cy="1117130"/>
          </a:xfrm>
          <a:prstGeom prst="rect">
            <a:avLst/>
          </a:prstGeom>
        </p:spPr>
      </p:pic>
      <p:cxnSp>
        <p:nvCxnSpPr>
          <p:cNvPr id="11" name="Straight Arrow Connector 10">
            <a:extLst>
              <a:ext uri="{FF2B5EF4-FFF2-40B4-BE49-F238E27FC236}">
                <a16:creationId xmlns:a16="http://schemas.microsoft.com/office/drawing/2014/main" id="{877917EE-AE40-EE48-A932-DDB19565D56B}"/>
              </a:ext>
            </a:extLst>
          </p:cNvPr>
          <p:cNvCxnSpPr>
            <a:cxnSpLocks/>
          </p:cNvCxnSpPr>
          <p:nvPr/>
        </p:nvCxnSpPr>
        <p:spPr bwMode="auto">
          <a:xfrm flipV="1">
            <a:off x="3611925" y="5174158"/>
            <a:ext cx="3210906" cy="837495"/>
          </a:xfrm>
          <a:prstGeom prst="straightConnector1">
            <a:avLst/>
          </a:prstGeom>
          <a:noFill/>
          <a:ln w="25400" cap="flat" cmpd="sng" algn="ctr">
            <a:solidFill>
              <a:schemeClr val="tx1"/>
            </a:solidFill>
            <a:prstDash val="solid"/>
            <a:round/>
            <a:headEnd type="none" w="med" len="med"/>
            <a:tailEnd type="triangle"/>
          </a:ln>
          <a:effectLst/>
        </p:spPr>
      </p:cxnSp>
      <p:cxnSp>
        <p:nvCxnSpPr>
          <p:cNvPr id="12" name="Straight Arrow Connector 11">
            <a:extLst>
              <a:ext uri="{FF2B5EF4-FFF2-40B4-BE49-F238E27FC236}">
                <a16:creationId xmlns:a16="http://schemas.microsoft.com/office/drawing/2014/main" id="{877917EE-AE40-EE48-A932-DDB19565D56B}"/>
              </a:ext>
            </a:extLst>
          </p:cNvPr>
          <p:cNvCxnSpPr>
            <a:cxnSpLocks/>
          </p:cNvCxnSpPr>
          <p:nvPr/>
        </p:nvCxnSpPr>
        <p:spPr bwMode="auto">
          <a:xfrm flipV="1">
            <a:off x="5468444" y="4786889"/>
            <a:ext cx="2268787" cy="1191414"/>
          </a:xfrm>
          <a:prstGeom prst="straightConnector1">
            <a:avLst/>
          </a:prstGeom>
          <a:noFill/>
          <a:ln w="25400" cap="flat" cmpd="sng" algn="ctr">
            <a:solidFill>
              <a:schemeClr val="tx1"/>
            </a:solidFill>
            <a:prstDash val="solid"/>
            <a:round/>
            <a:headEnd type="none" w="med" len="med"/>
            <a:tailEnd type="triangle"/>
          </a:ln>
          <a:effectLst/>
        </p:spPr>
      </p:cxnSp>
      <p:cxnSp>
        <p:nvCxnSpPr>
          <p:cNvPr id="14" name="Straight Arrow Connector 13">
            <a:extLst>
              <a:ext uri="{FF2B5EF4-FFF2-40B4-BE49-F238E27FC236}">
                <a16:creationId xmlns:a16="http://schemas.microsoft.com/office/drawing/2014/main" id="{877917EE-AE40-EE48-A932-DDB19565D56B}"/>
              </a:ext>
            </a:extLst>
          </p:cNvPr>
          <p:cNvCxnSpPr>
            <a:cxnSpLocks/>
          </p:cNvCxnSpPr>
          <p:nvPr/>
        </p:nvCxnSpPr>
        <p:spPr bwMode="auto">
          <a:xfrm flipV="1">
            <a:off x="6220427" y="4914677"/>
            <a:ext cx="2179513" cy="1144110"/>
          </a:xfrm>
          <a:prstGeom prst="straightConnector1">
            <a:avLst/>
          </a:prstGeom>
          <a:noFill/>
          <a:ln w="25400" cap="flat" cmpd="sng" algn="ctr">
            <a:solidFill>
              <a:schemeClr val="tx1"/>
            </a:solidFill>
            <a:prstDash val="solid"/>
            <a:round/>
            <a:headEnd type="none" w="med" len="med"/>
            <a:tailEnd type="triangle"/>
          </a:ln>
          <a:effectLst/>
        </p:spPr>
      </p:cxnSp>
      <mc:AlternateContent xmlns:mc="http://schemas.openxmlformats.org/markup-compatibility/2006" xmlns:a14="http://schemas.microsoft.com/office/drawing/2010/main">
        <mc:Choice Requires="a14">
          <p:sp>
            <p:nvSpPr>
              <p:cNvPr id="18" name="Rectangle 17"/>
              <p:cNvSpPr/>
              <p:nvPr/>
            </p:nvSpPr>
            <p:spPr>
              <a:xfrm>
                <a:off x="1799652" y="5945485"/>
                <a:ext cx="4809427" cy="347211"/>
              </a:xfrm>
              <a:prstGeom prst="rect">
                <a:avLst/>
              </a:prstGeom>
            </p:spPr>
            <p:txBody>
              <a:bodyPr wrap="none">
                <a:noAutofit/>
              </a:bodyPr>
              <a:lstStyle/>
              <a:p>
                <a:pPr>
                  <a:spcBef>
                    <a:spcPts val="600"/>
                  </a:spcBef>
                </a:pPr>
                <a14:m>
                  <m:oMathPara xmlns:m="http://schemas.openxmlformats.org/officeDocument/2006/math">
                    <m:oMathParaPr>
                      <m:jc m:val="centerGroup"/>
                    </m:oMathParaPr>
                    <m:oMath xmlns:m="http://schemas.openxmlformats.org/officeDocument/2006/math">
                      <m:d>
                        <m:dPr>
                          <m:ctrlPr>
                            <a:rPr lang="en-US" sz="2400" i="1">
                              <a:latin typeface="Cambria Math" panose="02040503050406030204" pitchFamily="18" charset="0"/>
                            </a:rPr>
                          </m:ctrlPr>
                        </m:dPr>
                        <m:e>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𝐵</m:t>
                              </m:r>
                            </m:e>
                            <m:sup>
                              <m:r>
                                <a:rPr lang="en-US" sz="2400" i="1">
                                  <a:latin typeface="Cambria Math" panose="02040503050406030204" pitchFamily="18" charset="0"/>
                                </a:rPr>
                                <m:t>4</m:t>
                              </m:r>
                            </m:sup>
                          </m:sSup>
                        </m:e>
                      </m:d>
                      <m:r>
                        <a:rPr lang="en-US" sz="2400" i="1">
                          <a:latin typeface="Cambria Math" panose="02040503050406030204" pitchFamily="18" charset="0"/>
                        </a:rPr>
                        <m:t>=(1−</m:t>
                      </m:r>
                      <m:r>
                        <a:rPr lang="en-US" sz="2400" i="1">
                          <a:latin typeface="Cambria Math" panose="02040503050406030204" pitchFamily="18" charset="0"/>
                        </a:rPr>
                        <m:t>𝐵</m:t>
                      </m:r>
                      <m:r>
                        <a:rPr lang="en-US" sz="2400" i="1">
                          <a:latin typeface="Cambria Math" panose="02040503050406030204" pitchFamily="18" charset="0"/>
                        </a:rPr>
                        <m:t>)(1+</m:t>
                      </m:r>
                      <m:sSup>
                        <m:sSupPr>
                          <m:ctrlPr>
                            <a:rPr lang="en-US" sz="2400" i="1">
                              <a:latin typeface="Cambria Math" panose="02040503050406030204" pitchFamily="18" charset="0"/>
                            </a:rPr>
                          </m:ctrlPr>
                        </m:sSupPr>
                        <m:e>
                          <m:r>
                            <a:rPr lang="en-US" sz="2400" i="1">
                              <a:latin typeface="Cambria Math" panose="02040503050406030204" pitchFamily="18" charset="0"/>
                            </a:rPr>
                            <m:t>𝐵</m:t>
                          </m:r>
                        </m:e>
                        <m:sup>
                          <m:r>
                            <a:rPr lang="en-US" sz="2400" i="1">
                              <a:latin typeface="Cambria Math" panose="02040503050406030204" pitchFamily="18" charset="0"/>
                            </a:rPr>
                            <m:t>2</m:t>
                          </m:r>
                        </m:sup>
                      </m:sSup>
                      <m:r>
                        <a:rPr lang="en-US" sz="2400" i="1">
                          <a:latin typeface="Cambria Math" panose="02040503050406030204" pitchFamily="18" charset="0"/>
                        </a:rPr>
                        <m:t>)(1+</m:t>
                      </m:r>
                      <m:r>
                        <a:rPr lang="en-US" sz="2400" i="1">
                          <a:latin typeface="Cambria Math" panose="02040503050406030204" pitchFamily="18" charset="0"/>
                        </a:rPr>
                        <m:t>𝐵</m:t>
                      </m:r>
                      <m:r>
                        <a:rPr lang="en-US" sz="2400" i="1">
                          <a:latin typeface="Cambria Math" panose="02040503050406030204" pitchFamily="18" charset="0"/>
                        </a:rPr>
                        <m:t>)</m:t>
                      </m:r>
                    </m:oMath>
                  </m:oMathPara>
                </a14:m>
                <a:endParaRPr lang="en-US" sz="2400" baseline="-25000" dirty="0"/>
              </a:p>
            </p:txBody>
          </p:sp>
        </mc:Choice>
        <mc:Fallback xmlns="">
          <p:sp>
            <p:nvSpPr>
              <p:cNvPr id="18" name="Rectangle 17"/>
              <p:cNvSpPr>
                <a:spLocks noRot="1" noChangeAspect="1" noMove="1" noResize="1" noEditPoints="1" noAdjustHandles="1" noChangeArrowheads="1" noChangeShapeType="1" noTextEdit="1"/>
              </p:cNvSpPr>
              <p:nvPr/>
            </p:nvSpPr>
            <p:spPr>
              <a:xfrm>
                <a:off x="1799652" y="5945485"/>
                <a:ext cx="4809427" cy="347211"/>
              </a:xfrm>
              <a:prstGeom prst="rect">
                <a:avLst/>
              </a:prstGeom>
              <a:blipFill>
                <a:blip r:embed="rId7"/>
                <a:stretch>
                  <a:fillRect r="-1648" b="-59649"/>
                </a:stretch>
              </a:blipFill>
            </p:spPr>
            <p:txBody>
              <a:bodyPr/>
              <a:lstStyle/>
              <a:p>
                <a:r>
                  <a:rPr lang="en-US">
                    <a:noFill/>
                  </a:rPr>
                  <a:t> </a:t>
                </a:r>
              </a:p>
            </p:txBody>
          </p:sp>
        </mc:Fallback>
      </mc:AlternateContent>
    </p:spTree>
    <p:extLst>
      <p:ext uri="{BB962C8B-B14F-4D97-AF65-F5344CB8AC3E}">
        <p14:creationId xmlns:p14="http://schemas.microsoft.com/office/powerpoint/2010/main" val="79079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animEffect transition="in" filter="fade">
                                      <p:cBhvr>
                                        <p:cTn id="21" dur="500"/>
                                        <p:tgtEl>
                                          <p:spTgt spid="10">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xEl>
                                              <p:pRg st="4" end="4"/>
                                            </p:txEl>
                                          </p:spTgt>
                                        </p:tgtEl>
                                        <p:attrNameLst>
                                          <p:attrName>style.visibility</p:attrName>
                                        </p:attrNameLst>
                                      </p:cBhvr>
                                      <p:to>
                                        <p:strVal val="visible"/>
                                      </p:to>
                                    </p:set>
                                    <p:animEffect transition="in" filter="fade">
                                      <p:cBhvr>
                                        <p:cTn id="26" dur="500"/>
                                        <p:tgtEl>
                                          <p:spTgt spid="10">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57200" y="1352014"/>
            <a:ext cx="6060831" cy="2908489"/>
          </a:xfrm>
          <a:prstGeom prst="rect">
            <a:avLst/>
          </a:prstGeom>
          <a:noFill/>
        </p:spPr>
        <p:txBody>
          <a:bodyPr wrap="square" rtlCol="0">
            <a:no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“Quarterly” behavior is present in realization.</a:t>
            </a:r>
          </a:p>
          <a:p>
            <a:pPr marL="316531" indent="-316531">
              <a:spcBef>
                <a:spcPts val="600"/>
              </a:spcBef>
              <a:buFont typeface="Arial" panose="020B0604020202020204" pitchFamily="34" charset="0"/>
              <a:buChar char="•"/>
            </a:pPr>
            <a:r>
              <a:rPr lang="en-US" sz="2400" dirty="0"/>
              <a:t>Sample autocorrelations at lags 4, 8,… are “large.” </a:t>
            </a:r>
          </a:p>
          <a:p>
            <a:pPr marL="316531" indent="-316531">
              <a:spcBef>
                <a:spcPts val="600"/>
              </a:spcBef>
              <a:buFont typeface="Arial" panose="020B0604020202020204" pitchFamily="34" charset="0"/>
              <a:buChar char="•"/>
            </a:pPr>
            <a:r>
              <a:rPr lang="en-US" sz="2400" dirty="0"/>
              <a:t>The spectral estimate has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.25, </a:t>
            </a:r>
            <a:r>
              <a:rPr lang="en-US" sz="2400" dirty="0">
                <a:latin typeface="Arial" panose="020B0604020202020204" pitchFamily="34" charset="0"/>
                <a:cs typeface="Arial" panose="020B0604020202020204" pitchFamily="34" charset="0"/>
              </a:rPr>
              <a:t>and </a:t>
            </a:r>
            <a:r>
              <a:rPr lang="en-US" sz="2400" dirty="0">
                <a:latin typeface="Times New Roman" panose="02020603050405020304" pitchFamily="18" charset="0"/>
                <a:cs typeface="Times New Roman" panose="02020603050405020304" pitchFamily="18" charset="0"/>
              </a:rPr>
              <a:t>.5</a:t>
            </a:r>
            <a:r>
              <a:rPr lang="en-US" sz="2400" dirty="0">
                <a:latin typeface="Arial" panose="020B0604020202020204" pitchFamily="34" charset="0"/>
                <a:cs typeface="Arial" panose="020B0604020202020204" pitchFamily="34" charset="0"/>
              </a:rPr>
              <a:t>).</a:t>
            </a:r>
            <a:endParaRPr lang="en-US" sz="2400" dirty="0"/>
          </a:p>
        </p:txBody>
      </p:sp>
      <p:graphicFrame>
        <p:nvGraphicFramePr>
          <p:cNvPr id="5" name="Object 4"/>
          <p:cNvGraphicFramePr>
            <a:graphicFrameLocks noChangeAspect="1"/>
          </p:cNvGraphicFramePr>
          <p:nvPr/>
        </p:nvGraphicFramePr>
        <p:xfrm>
          <a:off x="1787769" y="553720"/>
          <a:ext cx="5451231" cy="527538"/>
        </p:xfrm>
        <a:graphic>
          <a:graphicData uri="http://schemas.openxmlformats.org/presentationml/2006/ole">
            <mc:AlternateContent xmlns:mc="http://schemas.openxmlformats.org/markup-compatibility/2006">
              <mc:Choice xmlns:v="urn:schemas-microsoft-com:vml" Requires="v">
                <p:oleObj spid="_x0000_s4105" name="Equation" r:id="rId4" imgW="5905440" imgH="571320" progId="Equation.DSMT4">
                  <p:embed/>
                </p:oleObj>
              </mc:Choice>
              <mc:Fallback>
                <p:oleObj name="Equation" r:id="rId4" imgW="5905440" imgH="571320" progId="Equation.DSMT4">
                  <p:embed/>
                  <p:pic>
                    <p:nvPicPr>
                      <p:cNvPr id="5" name="Object 4"/>
                      <p:cNvPicPr/>
                      <p:nvPr/>
                    </p:nvPicPr>
                    <p:blipFill>
                      <a:blip r:embed="rId5"/>
                      <a:stretch>
                        <a:fillRect/>
                      </a:stretch>
                    </p:blipFill>
                    <p:spPr>
                      <a:xfrm>
                        <a:off x="1787769" y="553720"/>
                        <a:ext cx="5451231" cy="527538"/>
                      </a:xfrm>
                      <a:prstGeom prst="rect">
                        <a:avLst/>
                      </a:prstGeom>
                      <a:ln w="38100">
                        <a:solidFill>
                          <a:srgbClr val="FF0000"/>
                        </a:solidFill>
                      </a:ln>
                    </p:spPr>
                  </p:pic>
                </p:oleObj>
              </mc:Fallback>
            </mc:AlternateContent>
          </a:graphicData>
        </a:graphic>
      </p:graphicFrame>
      <p:pic>
        <p:nvPicPr>
          <p:cNvPr id="6" name="Picture 5">
            <a:extLst>
              <a:ext uri="{FF2B5EF4-FFF2-40B4-BE49-F238E27FC236}">
                <a16:creationId xmlns:a16="http://schemas.microsoft.com/office/drawing/2014/main" id="{9E14AA0A-394E-0B4A-9975-FBF673891A3D}"/>
              </a:ext>
            </a:extLst>
          </p:cNvPr>
          <p:cNvPicPr>
            <a:picLocks noChangeAspect="1"/>
          </p:cNvPicPr>
          <p:nvPr/>
        </p:nvPicPr>
        <p:blipFill rotWithShape="1">
          <a:blip r:embed="rId6"/>
          <a:srcRect r="48698" b="54408"/>
          <a:stretch/>
        </p:blipFill>
        <p:spPr>
          <a:xfrm>
            <a:off x="6457576" y="1455339"/>
            <a:ext cx="2288194" cy="1435036"/>
          </a:xfrm>
          <a:prstGeom prst="rect">
            <a:avLst/>
          </a:prstGeom>
        </p:spPr>
      </p:pic>
      <p:pic>
        <p:nvPicPr>
          <p:cNvPr id="7" name="Picture 6">
            <a:extLst>
              <a:ext uri="{FF2B5EF4-FFF2-40B4-BE49-F238E27FC236}">
                <a16:creationId xmlns:a16="http://schemas.microsoft.com/office/drawing/2014/main" id="{AD06F205-6437-C74F-B6AC-B8C292DFCFC6}"/>
              </a:ext>
            </a:extLst>
          </p:cNvPr>
          <p:cNvPicPr>
            <a:picLocks noChangeAspect="1"/>
          </p:cNvPicPr>
          <p:nvPr/>
        </p:nvPicPr>
        <p:blipFill rotWithShape="1">
          <a:blip r:embed="rId6"/>
          <a:srcRect l="48170" t="18" r="528" b="54831"/>
          <a:stretch/>
        </p:blipFill>
        <p:spPr>
          <a:xfrm>
            <a:off x="6366135" y="3039774"/>
            <a:ext cx="2288194" cy="1421175"/>
          </a:xfrm>
          <a:prstGeom prst="rect">
            <a:avLst/>
          </a:prstGeom>
        </p:spPr>
      </p:pic>
      <p:pic>
        <p:nvPicPr>
          <p:cNvPr id="8" name="Picture 7">
            <a:extLst>
              <a:ext uri="{FF2B5EF4-FFF2-40B4-BE49-F238E27FC236}">
                <a16:creationId xmlns:a16="http://schemas.microsoft.com/office/drawing/2014/main" id="{89D1BF4B-2BE6-A643-9E7E-4B297EFDE289}"/>
              </a:ext>
            </a:extLst>
          </p:cNvPr>
          <p:cNvPicPr>
            <a:picLocks noChangeAspect="1"/>
          </p:cNvPicPr>
          <p:nvPr/>
        </p:nvPicPr>
        <p:blipFill rotWithShape="1">
          <a:blip r:embed="rId6"/>
          <a:srcRect l="50392" t="49361" r="-1694" b="5488"/>
          <a:stretch/>
        </p:blipFill>
        <p:spPr>
          <a:xfrm>
            <a:off x="6504114" y="4610348"/>
            <a:ext cx="2288194" cy="1421175"/>
          </a:xfrm>
          <a:prstGeom prst="rect">
            <a:avLst/>
          </a:prstGeom>
        </p:spPr>
      </p:pic>
    </p:spTree>
    <p:extLst>
      <p:ext uri="{BB962C8B-B14F-4D97-AF65-F5344CB8AC3E}">
        <p14:creationId xmlns:p14="http://schemas.microsoft.com/office/powerpoint/2010/main" val="23081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500"/>
                                        <p:tgtEl>
                                          <p:spTgt spid="10">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57201" y="1352014"/>
            <a:ext cx="6019799" cy="3647152"/>
          </a:xfrm>
          <a:prstGeom prst="rect">
            <a:avLst/>
          </a:prstGeom>
          <a:noFill/>
        </p:spPr>
        <p:txBody>
          <a:bodyPr wrap="square" rtlCol="0">
            <a:spAutoFit/>
          </a:bodyPr>
          <a:lstStyle/>
          <a:p>
            <a:pPr>
              <a:spcBef>
                <a:spcPts val="600"/>
              </a:spcBef>
            </a:pPr>
            <a:r>
              <a:rPr lang="en-US" sz="2400" b="1" dirty="0"/>
              <a:t>Notes about the models:</a:t>
            </a:r>
          </a:p>
          <a:p>
            <a:pPr marL="342900" indent="-342900">
              <a:spcBef>
                <a:spcPts val="600"/>
              </a:spcBef>
              <a:buFont typeface="Arial" panose="020B0604020202020204" pitchFamily="34" charset="0"/>
              <a:buChar char="•"/>
            </a:pPr>
            <a:r>
              <a:rPr lang="en-US" sz="2400" dirty="0"/>
              <a:t>“Monthly” (seasonal behavior at lag 12) behavior is present in realization.</a:t>
            </a:r>
          </a:p>
          <a:p>
            <a:pPr marL="316531" indent="-316531">
              <a:spcBef>
                <a:spcPts val="600"/>
              </a:spcBef>
              <a:buFont typeface="Arial" panose="020B0604020202020204" pitchFamily="34" charset="0"/>
              <a:buChar char="•"/>
            </a:pPr>
            <a:r>
              <a:rPr lang="en-US" sz="2400" dirty="0"/>
              <a:t>Sample autocorrelations at lags 12, 24,… are “large.” </a:t>
            </a:r>
          </a:p>
          <a:p>
            <a:pPr marL="316531" indent="-316531">
              <a:spcBef>
                <a:spcPts val="600"/>
              </a:spcBef>
              <a:buFont typeface="Arial" panose="020B0604020202020204" pitchFamily="34" charset="0"/>
              <a:buChar char="•"/>
            </a:pPr>
            <a:r>
              <a:rPr lang="en-US" sz="2400" dirty="0"/>
              <a:t>The spectral estimate has mild peaks at </a:t>
            </a:r>
            <a:r>
              <a:rPr lang="en-US" sz="2400" i="1" dirty="0">
                <a:latin typeface="Times New Roman" panose="02020603050405020304" pitchFamily="18" charset="0"/>
                <a:cs typeface="Times New Roman" panose="02020603050405020304" pitchFamily="18" charset="0"/>
              </a:rPr>
              <a:t>f </a:t>
            </a:r>
            <a:r>
              <a:rPr lang="en-US" sz="2400" dirty="0">
                <a:latin typeface="Times New Roman" panose="02020603050405020304" pitchFamily="18" charset="0"/>
                <a:cs typeface="Times New Roman" panose="02020603050405020304" pitchFamily="18" charset="0"/>
              </a:rPr>
              <a:t>= 0 </a:t>
            </a:r>
            <a:r>
              <a:rPr lang="en-US" sz="2400" dirty="0"/>
              <a:t>and .5 along with </a:t>
            </a:r>
            <a:r>
              <a:rPr lang="en-US" sz="2400" dirty="0">
                <a:latin typeface="Times New Roman" panose="02020603050405020304" pitchFamily="18" charset="0"/>
                <a:cs typeface="Times New Roman" panose="02020603050405020304" pitchFamily="18" charset="0"/>
              </a:rPr>
              <a:t>5 </a:t>
            </a:r>
            <a:r>
              <a:rPr lang="en-US" sz="2400" dirty="0"/>
              <a:t>fairly equally spaced peaks between </a:t>
            </a:r>
            <a:r>
              <a:rPr lang="en-US" sz="2400" dirty="0">
                <a:latin typeface="Times New Roman" panose="02020603050405020304" pitchFamily="18" charset="0"/>
                <a:cs typeface="Times New Roman" panose="02020603050405020304" pitchFamily="18" charset="0"/>
              </a:rPr>
              <a:t>0</a:t>
            </a:r>
            <a:r>
              <a:rPr lang="en-US" sz="2400" dirty="0"/>
              <a:t> and </a:t>
            </a:r>
            <a:r>
              <a:rPr lang="en-US" sz="2400" dirty="0">
                <a:latin typeface="Times New Roman" panose="02020603050405020304" pitchFamily="18" charset="0"/>
                <a:cs typeface="Times New Roman" panose="02020603050405020304" pitchFamily="18" charset="0"/>
              </a:rPr>
              <a:t>.5</a:t>
            </a:r>
            <a:r>
              <a:rPr lang="en-US" sz="2400" dirty="0"/>
              <a:t> (we’ll come back to this shortly).</a:t>
            </a:r>
          </a:p>
        </p:txBody>
      </p:sp>
      <p:graphicFrame>
        <p:nvGraphicFramePr>
          <p:cNvPr id="5" name="Object 4"/>
          <p:cNvGraphicFramePr>
            <a:graphicFrameLocks noChangeAspect="1"/>
          </p:cNvGraphicFramePr>
          <p:nvPr/>
        </p:nvGraphicFramePr>
        <p:xfrm>
          <a:off x="1735016" y="553720"/>
          <a:ext cx="5556738" cy="527538"/>
        </p:xfrm>
        <a:graphic>
          <a:graphicData uri="http://schemas.openxmlformats.org/presentationml/2006/ole">
            <mc:AlternateContent xmlns:mc="http://schemas.openxmlformats.org/markup-compatibility/2006">
              <mc:Choice xmlns:v="urn:schemas-microsoft-com:vml" Requires="v">
                <p:oleObj spid="_x0000_s5129" name="Equation" r:id="rId4" imgW="6019560" imgH="571320" progId="Equation.DSMT4">
                  <p:embed/>
                </p:oleObj>
              </mc:Choice>
              <mc:Fallback>
                <p:oleObj name="Equation" r:id="rId4" imgW="6019560" imgH="571320" progId="Equation.DSMT4">
                  <p:embed/>
                  <p:pic>
                    <p:nvPicPr>
                      <p:cNvPr id="5" name="Object 4"/>
                      <p:cNvPicPr/>
                      <p:nvPr/>
                    </p:nvPicPr>
                    <p:blipFill>
                      <a:blip r:embed="rId5"/>
                      <a:stretch>
                        <a:fillRect/>
                      </a:stretch>
                    </p:blipFill>
                    <p:spPr>
                      <a:xfrm>
                        <a:off x="1735016" y="553720"/>
                        <a:ext cx="5556738" cy="527538"/>
                      </a:xfrm>
                      <a:prstGeom prst="rect">
                        <a:avLst/>
                      </a:prstGeom>
                      <a:ln w="38100">
                        <a:solidFill>
                          <a:srgbClr val="FF0000"/>
                        </a:solidFill>
                      </a:ln>
                    </p:spPr>
                  </p:pic>
                </p:oleObj>
              </mc:Fallback>
            </mc:AlternateContent>
          </a:graphicData>
        </a:graphic>
      </p:graphicFrame>
      <p:pic>
        <p:nvPicPr>
          <p:cNvPr id="6" name="Picture 5">
            <a:extLst>
              <a:ext uri="{FF2B5EF4-FFF2-40B4-BE49-F238E27FC236}">
                <a16:creationId xmlns:a16="http://schemas.microsoft.com/office/drawing/2014/main" id="{5E41E94D-CF86-9C40-B7EE-DB8F46E353C4}"/>
              </a:ext>
            </a:extLst>
          </p:cNvPr>
          <p:cNvPicPr>
            <a:picLocks noChangeAspect="1"/>
          </p:cNvPicPr>
          <p:nvPr/>
        </p:nvPicPr>
        <p:blipFill rotWithShape="1">
          <a:blip r:embed="rId6"/>
          <a:srcRect l="51429" t="830" r="-284" b="55361"/>
          <a:stretch/>
        </p:blipFill>
        <p:spPr>
          <a:xfrm>
            <a:off x="6687178" y="2919199"/>
            <a:ext cx="2137997" cy="1381016"/>
          </a:xfrm>
          <a:prstGeom prst="rect">
            <a:avLst/>
          </a:prstGeom>
        </p:spPr>
      </p:pic>
      <p:pic>
        <p:nvPicPr>
          <p:cNvPr id="7" name="Picture 6">
            <a:extLst>
              <a:ext uri="{FF2B5EF4-FFF2-40B4-BE49-F238E27FC236}">
                <a16:creationId xmlns:a16="http://schemas.microsoft.com/office/drawing/2014/main" id="{E352D810-E440-C044-95BF-496863AE8637}"/>
              </a:ext>
            </a:extLst>
          </p:cNvPr>
          <p:cNvPicPr>
            <a:picLocks noChangeAspect="1"/>
          </p:cNvPicPr>
          <p:nvPr/>
        </p:nvPicPr>
        <p:blipFill rotWithShape="1">
          <a:blip r:embed="rId6"/>
          <a:srcRect r="51145" b="56191"/>
          <a:stretch/>
        </p:blipFill>
        <p:spPr>
          <a:xfrm>
            <a:off x="6623536" y="1352014"/>
            <a:ext cx="2137997" cy="1381016"/>
          </a:xfrm>
          <a:prstGeom prst="rect">
            <a:avLst/>
          </a:prstGeom>
        </p:spPr>
      </p:pic>
      <p:pic>
        <p:nvPicPr>
          <p:cNvPr id="8" name="Picture 7">
            <a:extLst>
              <a:ext uri="{FF2B5EF4-FFF2-40B4-BE49-F238E27FC236}">
                <a16:creationId xmlns:a16="http://schemas.microsoft.com/office/drawing/2014/main" id="{DB6E18B5-DA36-9046-A750-2EBF78A4884F}"/>
              </a:ext>
            </a:extLst>
          </p:cNvPr>
          <p:cNvPicPr>
            <a:picLocks noChangeAspect="1"/>
          </p:cNvPicPr>
          <p:nvPr/>
        </p:nvPicPr>
        <p:blipFill rotWithShape="1">
          <a:blip r:embed="rId6"/>
          <a:srcRect l="50341" t="51307" r="804" b="4884"/>
          <a:stretch/>
        </p:blipFill>
        <p:spPr>
          <a:xfrm>
            <a:off x="6657033" y="4486384"/>
            <a:ext cx="2137997" cy="1381016"/>
          </a:xfrm>
          <a:prstGeom prst="rect">
            <a:avLst/>
          </a:prstGeom>
        </p:spPr>
      </p:pic>
    </p:spTree>
    <p:extLst>
      <p:ext uri="{BB962C8B-B14F-4D97-AF65-F5344CB8AC3E}">
        <p14:creationId xmlns:p14="http://schemas.microsoft.com/office/powerpoint/2010/main" val="27651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500"/>
                                        <p:tgtEl>
                                          <p:spTgt spid="10">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19BB-E2AC-A246-A021-1D9484104B1E}"/>
              </a:ext>
            </a:extLst>
          </p:cNvPr>
          <p:cNvSpPr>
            <a:spLocks noGrp="1"/>
          </p:cNvSpPr>
          <p:nvPr>
            <p:ph type="title"/>
          </p:nvPr>
        </p:nvSpPr>
        <p:spPr>
          <a:xfrm>
            <a:off x="615002" y="2494177"/>
            <a:ext cx="7886700" cy="1325563"/>
          </a:xfrm>
        </p:spPr>
        <p:txBody>
          <a:bodyPr/>
          <a:lstStyle/>
          <a:p>
            <a:pPr algn="ctr"/>
            <a:r>
              <a:rPr lang="en-US" dirty="0"/>
              <a:t>Break Out 1</a:t>
            </a:r>
          </a:p>
        </p:txBody>
      </p:sp>
    </p:spTree>
    <p:extLst>
      <p:ext uri="{BB962C8B-B14F-4D97-AF65-F5344CB8AC3E}">
        <p14:creationId xmlns:p14="http://schemas.microsoft.com/office/powerpoint/2010/main" val="3223708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BFECC-69B2-4943-8FC9-82A81E150F11}"/>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19FD15C5-4836-964D-8818-1B5309C7F4ED}"/>
              </a:ext>
            </a:extLst>
          </p:cNvPr>
          <p:cNvSpPr>
            <a:spLocks noGrp="1"/>
          </p:cNvSpPr>
          <p:nvPr>
            <p:ph idx="1"/>
          </p:nvPr>
        </p:nvSpPr>
        <p:spPr/>
        <p:txBody>
          <a:bodyPr/>
          <a:lstStyle/>
          <a:p>
            <a:pPr marL="0" indent="0">
              <a:buNone/>
            </a:pPr>
            <a:r>
              <a:rPr lang="en-US" dirty="0"/>
              <a:t>Assume you have data that is recorded monthly that you think could be appropriately modeled with an ARIMA(0,0,0) and s = 4.  </a:t>
            </a:r>
          </a:p>
          <a:p>
            <a:pPr marL="0" indent="0">
              <a:buNone/>
            </a:pPr>
            <a:endParaRPr lang="en-US" dirty="0"/>
          </a:p>
          <a:p>
            <a:pPr marL="514350" indent="-514350">
              <a:buAutoNum type="alphaLcPeriod"/>
            </a:pPr>
            <a:r>
              <a:rPr lang="en-US" dirty="0"/>
              <a:t>What would be the mathematical form of the model?  </a:t>
            </a:r>
          </a:p>
          <a:p>
            <a:pPr marL="514350" indent="-514350">
              <a:buAutoNum type="alphaLcPeriod"/>
            </a:pPr>
            <a:endParaRPr lang="en-US" dirty="0"/>
          </a:p>
          <a:p>
            <a:pPr marL="514350" indent="-514350">
              <a:buAutoNum type="alphaLcPeriod"/>
            </a:pPr>
            <a:r>
              <a:rPr lang="en-US" dirty="0"/>
              <a:t>Describe what the model is saying about the data … about the correlation.  </a:t>
            </a:r>
          </a:p>
        </p:txBody>
      </p:sp>
    </p:spTree>
    <p:extLst>
      <p:ext uri="{BB962C8B-B14F-4D97-AF65-F5344CB8AC3E}">
        <p14:creationId xmlns:p14="http://schemas.microsoft.com/office/powerpoint/2010/main" val="120951027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2U</Template>
  <TotalTime>2583</TotalTime>
  <Words>2088</Words>
  <Application>Microsoft Macintosh PowerPoint</Application>
  <PresentationFormat>On-screen Show (4:3)</PresentationFormat>
  <Paragraphs>202</Paragraphs>
  <Slides>40</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7" baseType="lpstr">
      <vt:lpstr>Arial</vt:lpstr>
      <vt:lpstr>Calibri</vt:lpstr>
      <vt:lpstr>Calibri Light</vt:lpstr>
      <vt:lpstr>Cambria Math</vt:lpstr>
      <vt:lpstr>Times New Roman</vt:lpstr>
      <vt:lpstr>2U</vt:lpstr>
      <vt:lpstr>Equation</vt:lpstr>
      <vt:lpstr>Time Series Unit 7</vt:lpstr>
      <vt:lpstr>Quarterly Data</vt:lpstr>
      <vt:lpstr>PowerPoint Presentation</vt:lpstr>
      <vt:lpstr>PowerPoint Presentation</vt:lpstr>
      <vt:lpstr>PowerPoint Presentation</vt:lpstr>
      <vt:lpstr>PowerPoint Presentation</vt:lpstr>
      <vt:lpstr>PowerPoint Presentation</vt:lpstr>
      <vt:lpstr>Break Out 1</vt:lpstr>
      <vt:lpstr>Question:</vt:lpstr>
      <vt:lpstr>Question:</vt:lpstr>
      <vt:lpstr>Monthy Data With S = 4</vt:lpstr>
      <vt:lpstr>Question:</vt:lpstr>
      <vt:lpstr>End Break Out 1</vt:lpstr>
      <vt:lpstr>Break Out 2</vt:lpstr>
      <vt:lpstr>ACF of (1-B)Xt = at</vt:lpstr>
      <vt:lpstr>ACF of (1-B4)Xt = at</vt:lpstr>
      <vt:lpstr>End Break Out 2</vt:lpstr>
      <vt:lpstr>Break Out 3</vt:lpstr>
      <vt:lpstr>Review and Describe Your Realization</vt:lpstr>
      <vt:lpstr>End Break Out 3</vt:lpstr>
      <vt:lpstr>Amtrak</vt:lpstr>
      <vt:lpstr>PowerPoint Presentation</vt:lpstr>
      <vt:lpstr>PowerPoint Presentation</vt:lpstr>
      <vt:lpstr>PowerPoint Presentation</vt:lpstr>
      <vt:lpstr>PowerPoint Presentation</vt:lpstr>
      <vt:lpstr>Break Out 4</vt:lpstr>
      <vt:lpstr>Question 2</vt:lpstr>
      <vt:lpstr>PowerPoint Presentation</vt:lpstr>
      <vt:lpstr>PowerPoint Presentation</vt:lpstr>
      <vt:lpstr>R Code for Question 2 (To verify)</vt:lpstr>
      <vt:lpstr>End Break Out 4 </vt:lpstr>
      <vt:lpstr>Break Out 5</vt:lpstr>
      <vt:lpstr>Amtrak Ridership Data (monthly)</vt:lpstr>
      <vt:lpstr>Taking out (1-B12)</vt:lpstr>
      <vt:lpstr>Structure of stationary series after taking out (1-B12)</vt:lpstr>
      <vt:lpstr>Next step:</vt:lpstr>
      <vt:lpstr>Forecasts</vt:lpstr>
      <vt:lpstr>Amtrak: For Live Session Question 3</vt:lpstr>
      <vt:lpstr>CV: Sliding ASE</vt:lpstr>
      <vt:lpstr>End Break Out 5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Unit 7</dc:title>
  <dc:creator>Microsoft Office User</dc:creator>
  <cp:lastModifiedBy>Microsoft Office User</cp:lastModifiedBy>
  <cp:revision>20</cp:revision>
  <dcterms:created xsi:type="dcterms:W3CDTF">2019-06-18T16:21:05Z</dcterms:created>
  <dcterms:modified xsi:type="dcterms:W3CDTF">2019-10-09T01:00:59Z</dcterms:modified>
</cp:coreProperties>
</file>

<file path=docProps/thumbnail.jpeg>
</file>